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6"/>
  </p:notesMasterIdLst>
  <p:sldIdLst>
    <p:sldId id="279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80" r:id="rId20"/>
    <p:sldId id="274" r:id="rId21"/>
    <p:sldId id="275" r:id="rId22"/>
    <p:sldId id="276" r:id="rId23"/>
    <p:sldId id="277" r:id="rId24"/>
    <p:sldId id="256" r:id="rId25"/>
  </p:sldIdLst>
  <p:sldSz cx="12192000" cy="6858000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68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cs-CZ" sz="4400" b="0" strike="noStrike" spc="-1">
                <a:latin typeface="Arial"/>
              </a:rPr>
              <a:t>Klikněte pro přesun snímku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cs-CZ" sz="2000" b="0" strike="noStrike" spc="-1">
                <a:latin typeface="Arial"/>
              </a:rPr>
              <a:t>Klikněte pro úpravu formátu komentářů</a:t>
            </a:r>
          </a:p>
        </p:txBody>
      </p:sp>
      <p:sp>
        <p:nvSpPr>
          <p:cNvPr id="7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cs-CZ" sz="1400" b="0" strike="noStrike" spc="-1">
                <a:latin typeface="Times New Roman"/>
              </a:rPr>
              <a:t>&lt;záhlaví&gt;</a:t>
            </a:r>
          </a:p>
        </p:txBody>
      </p:sp>
      <p:sp>
        <p:nvSpPr>
          <p:cNvPr id="79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cs-CZ" sz="1400" b="0" strike="noStrike" spc="-1">
                <a:latin typeface="Times New Roman"/>
              </a:rPr>
              <a:t>&lt;datum/čas&gt;</a:t>
            </a:r>
          </a:p>
        </p:txBody>
      </p:sp>
      <p:sp>
        <p:nvSpPr>
          <p:cNvPr id="80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cs-CZ" sz="1400" b="0" strike="noStrike" spc="-1">
                <a:latin typeface="Times New Roman"/>
              </a:rPr>
              <a:t>&lt;zápatí&gt;</a:t>
            </a:r>
          </a:p>
        </p:txBody>
      </p:sp>
      <p:sp>
        <p:nvSpPr>
          <p:cNvPr id="81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BBB09EB2-1EA0-4DB8-93EC-FF205F841D55}" type="slidenum">
              <a:rPr lang="cs-CZ" sz="1400" b="0" strike="noStrike" spc="-1">
                <a:latin typeface="Times New Roman"/>
              </a:rPr>
              <a:t>‹#›</a:t>
            </a:fld>
            <a:endParaRPr lang="cs-CZ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77997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73088" y="1336675"/>
            <a:ext cx="6411912" cy="3606800"/>
          </a:xfrm>
          <a:prstGeom prst="rect">
            <a:avLst/>
          </a:prstGeom>
        </p:spPr>
      </p:sp>
      <p:sp>
        <p:nvSpPr>
          <p:cNvPr id="245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7280" cy="42091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cs-CZ" sz="2000" b="0" strike="noStrike" spc="-1" dirty="0">
              <a:latin typeface="Arial"/>
            </a:endParaRPr>
          </a:p>
        </p:txBody>
      </p:sp>
      <p:sp>
        <p:nvSpPr>
          <p:cNvPr id="246" name="CustomShape 3"/>
          <p:cNvSpPr/>
          <p:nvPr/>
        </p:nvSpPr>
        <p:spPr>
          <a:xfrm>
            <a:off x="4281480" y="10155240"/>
            <a:ext cx="3275640" cy="535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1B51EC4B-4625-43E2-A54F-AF69E033A432}" type="slidenum">
              <a:rPr lang="cs-CZ" sz="1200" b="0" strike="noStrike" spc="-1">
                <a:solidFill>
                  <a:srgbClr val="000000"/>
                </a:solidFill>
                <a:latin typeface="Times New Roman"/>
              </a:rPr>
              <a:t>8</a:t>
            </a:fld>
            <a:endParaRPr lang="cs-CZ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3819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cs-CZ" sz="4400" b="0" strike="noStrike" spc="-1">
                <a:latin typeface="Arial"/>
              </a:rPr>
              <a:t>Klikněte pro úpravu formátu textu nadpisu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3200" b="0" strike="noStrike" spc="-1">
                <a:latin typeface="Arial"/>
              </a:rPr>
              <a:t>Klikněte pro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latin typeface="Arial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400" b="0" strike="noStrike" spc="-1">
                <a:latin typeface="Arial"/>
              </a:rPr>
              <a:t>Třetí úroveň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latin typeface="Arial"/>
              </a:rPr>
              <a:t>Čtvrtá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Pátá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Šestá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cs-CZ" sz="4400" b="0" strike="noStrike" spc="-1">
                <a:latin typeface="Arial"/>
              </a:rPr>
              <a:t>Klikněte pro úpravu formátu textu nadpisu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3200" b="0" strike="noStrike" spc="-1">
                <a:latin typeface="Arial"/>
              </a:rPr>
              <a:t>Klikněte pro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latin typeface="Arial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400" b="0" strike="noStrike" spc="-1">
                <a:latin typeface="Arial"/>
              </a:rPr>
              <a:t>Třetí úroveň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latin typeface="Arial"/>
              </a:rPr>
              <a:t>Čtvrtá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Pátá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Šestá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2">
            <a:extLst>
              <a:ext uri="{FF2B5EF4-FFF2-40B4-BE49-F238E27FC236}">
                <a16:creationId xmlns:a16="http://schemas.microsoft.com/office/drawing/2014/main" xmlns="" id="{9DA2AA16-9447-45AC-9A65-512C610C21A2}"/>
              </a:ext>
            </a:extLst>
          </p:cNvPr>
          <p:cNvSpPr/>
          <p:nvPr/>
        </p:nvSpPr>
        <p:spPr>
          <a:xfrm>
            <a:off x="4492609" y="2103028"/>
            <a:ext cx="7429969" cy="937264"/>
          </a:xfrm>
          <a:prstGeom prst="rect">
            <a:avLst/>
          </a:prstGeom>
          <a:noFill/>
          <a:ln>
            <a:noFill/>
          </a:ln>
          <a:effectLst>
            <a:outerShdw blurRad="38100" dist="38100" dir="5400000" algn="t" rotWithShape="0">
              <a:schemeClr val="tx1">
                <a:alpha val="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bg-BG" sz="3000" b="1" spc="-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  <a:ea typeface="思源黑体 CN Heavy"/>
              </a:rPr>
              <a:t>Хидратация </a:t>
            </a:r>
            <a:r>
              <a:rPr lang="bg-BG" sz="3000" b="1" spc="-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  <a:ea typeface="思源黑体 CN Heavy"/>
              </a:rPr>
              <a:t>| Подмладяване | Антиоксидация</a:t>
            </a:r>
            <a:r>
              <a:rPr lang="en-GB" sz="3000" b="1" strike="noStrike" spc="-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  <a:ea typeface="思源黑体 CN Heavy"/>
              </a:rPr>
              <a:t>  </a:t>
            </a:r>
            <a:endParaRPr lang="cs-CZ" sz="3000" b="0" strike="noStrike" spc="-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ru-RU" sz="2000" spc="-1" dirty="0" smtClean="0"/>
              <a:t>Защитете </a:t>
            </a:r>
            <a:r>
              <a:rPr lang="ru-RU" sz="2000" spc="-1" dirty="0"/>
              <a:t>кожата си с нова </a:t>
            </a:r>
            <a:r>
              <a:rPr lang="ru-RU" sz="2000" spc="-1" dirty="0" smtClean="0"/>
              <a:t>ежедневна грижа</a:t>
            </a:r>
            <a:endParaRPr lang="cs-CZ" sz="2000" b="0" strike="noStrike" spc="-1" dirty="0">
              <a:latin typeface="Arial"/>
            </a:endParaRPr>
          </a:p>
        </p:txBody>
      </p:sp>
      <p:pic>
        <p:nvPicPr>
          <p:cNvPr id="5" name="Obrázek 77">
            <a:extLst>
              <a:ext uri="{FF2B5EF4-FFF2-40B4-BE49-F238E27FC236}">
                <a16:creationId xmlns:a16="http://schemas.microsoft.com/office/drawing/2014/main" xmlns="" id="{CD8334C1-7B4B-4F0A-B235-9F6C76BA676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4784149" y="4668334"/>
            <a:ext cx="1164771" cy="311128"/>
          </a:xfrm>
          <a:prstGeom prst="rect">
            <a:avLst/>
          </a:prstGeom>
          <a:ln>
            <a:noFill/>
          </a:ln>
          <a:effectLst>
            <a:outerShdw blurRad="25400" dist="63500" dir="5400000" algn="t" rotWithShape="0">
              <a:schemeClr val="bg1">
                <a:alpha val="60000"/>
              </a:schemeClr>
            </a:outerShdw>
          </a:effectLst>
        </p:spPr>
      </p:pic>
      <p:sp>
        <p:nvSpPr>
          <p:cNvPr id="6" name="CustomShape 1">
            <a:extLst>
              <a:ext uri="{FF2B5EF4-FFF2-40B4-BE49-F238E27FC236}">
                <a16:creationId xmlns:a16="http://schemas.microsoft.com/office/drawing/2014/main" xmlns="" id="{B87993C4-F5A7-473C-865C-A1BC4DA787A3}"/>
              </a:ext>
            </a:extLst>
          </p:cNvPr>
          <p:cNvSpPr/>
          <p:nvPr/>
        </p:nvSpPr>
        <p:spPr>
          <a:xfrm>
            <a:off x="4223189" y="714030"/>
            <a:ext cx="7968811" cy="1937538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88900" dist="63500" dir="5400000" algn="t" rotWithShape="0">
              <a:schemeClr val="bg1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4000" b="1" spc="-1" dirty="0" smtClean="0">
                <a:solidFill>
                  <a:srgbClr val="F16871"/>
                </a:solidFill>
                <a:latin typeface="Arial Narrow"/>
                <a:ea typeface="思源黑体 CN Heavy"/>
              </a:rPr>
              <a:t>ХИДРАТИРАЩ СПРЕЙ С ВОДОРОДНА ВОДА</a:t>
            </a:r>
            <a:r>
              <a:rPr lang="en-GB" sz="4000" b="1" strike="noStrike" spc="-1" dirty="0" smtClean="0">
                <a:solidFill>
                  <a:srgbClr val="F16871"/>
                </a:solidFill>
                <a:latin typeface="Arial Narrow"/>
                <a:ea typeface="思源黑体 CN Heavy"/>
              </a:rPr>
              <a:t> </a:t>
            </a:r>
          </a:p>
          <a:p>
            <a:pPr algn="ctr">
              <a:lnSpc>
                <a:spcPct val="100000"/>
              </a:lnSpc>
            </a:pPr>
            <a:endParaRPr lang="cs-CZ" sz="4000" b="1" strike="noStrike" spc="-1" dirty="0">
              <a:solidFill>
                <a:srgbClr val="F1687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949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CustomShape 1"/>
          <p:cNvSpPr/>
          <p:nvPr/>
        </p:nvSpPr>
        <p:spPr>
          <a:xfrm>
            <a:off x="1336493" y="5567760"/>
            <a:ext cx="2141654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pc="-1" dirty="0">
                <a:solidFill>
                  <a:srgbClr val="FFFFFF"/>
                </a:solidFill>
                <a:latin typeface="思源黑体 CN Medium"/>
                <a:ea typeface="思源黑体 CN Medium"/>
              </a:rPr>
              <a:t>Мазна кожа / Акне</a:t>
            </a:r>
            <a:endParaRPr lang="cs-CZ" sz="1800" b="0" strike="noStrike" spc="-1" dirty="0">
              <a:latin typeface="Arial"/>
            </a:endParaRPr>
          </a:p>
        </p:txBody>
      </p:sp>
      <p:sp>
        <p:nvSpPr>
          <p:cNvPr id="89" name="CustomShape 2"/>
          <p:cNvSpPr/>
          <p:nvPr/>
        </p:nvSpPr>
        <p:spPr>
          <a:xfrm>
            <a:off x="5015647" y="5558760"/>
            <a:ext cx="2264507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pc="-1" dirty="0">
                <a:solidFill>
                  <a:srgbClr val="FFFFFF"/>
                </a:solidFill>
                <a:latin typeface="思源黑体 CN Medium"/>
                <a:ea typeface="思源黑体 CN Medium"/>
              </a:rPr>
              <a:t>Слънчево изгаряне</a:t>
            </a:r>
            <a:endParaRPr lang="cs-CZ" sz="1800" b="0" strike="noStrike" spc="-1" dirty="0">
              <a:latin typeface="Arial"/>
            </a:endParaRPr>
          </a:p>
        </p:txBody>
      </p:sp>
      <p:sp>
        <p:nvSpPr>
          <p:cNvPr id="90" name="CustomShape 3"/>
          <p:cNvSpPr/>
          <p:nvPr/>
        </p:nvSpPr>
        <p:spPr>
          <a:xfrm>
            <a:off x="9168371" y="5558760"/>
            <a:ext cx="1279302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1800" b="0" strike="noStrike" spc="-1" dirty="0" smtClean="0">
                <a:solidFill>
                  <a:srgbClr val="FFFFFF"/>
                </a:solidFill>
                <a:latin typeface="思源黑体 CN Medium"/>
                <a:ea typeface="思源黑体 CN Medium"/>
              </a:rPr>
              <a:t>Суха кожа</a:t>
            </a:r>
            <a:endParaRPr lang="cs-CZ" sz="1800" b="0" strike="noStrike" spc="-1" dirty="0">
              <a:latin typeface="Arial"/>
            </a:endParaRPr>
          </a:p>
        </p:txBody>
      </p:sp>
      <p:sp>
        <p:nvSpPr>
          <p:cNvPr id="91" name="CustomShape 4"/>
          <p:cNvSpPr/>
          <p:nvPr/>
        </p:nvSpPr>
        <p:spPr>
          <a:xfrm>
            <a:off x="1945361" y="3015000"/>
            <a:ext cx="955238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pc="-1" dirty="0">
                <a:solidFill>
                  <a:srgbClr val="FFFFFF"/>
                </a:solidFill>
                <a:latin typeface="思源黑体 CN Medium"/>
                <a:ea typeface="思源黑体 CN Medium"/>
              </a:rPr>
              <a:t>Бръчки</a:t>
            </a:r>
            <a:endParaRPr lang="cs-CZ" sz="1800" b="0" strike="noStrike" spc="-1" dirty="0">
              <a:latin typeface="Arial"/>
            </a:endParaRPr>
          </a:p>
        </p:txBody>
      </p:sp>
      <p:sp>
        <p:nvSpPr>
          <p:cNvPr id="92" name="CustomShape 5"/>
          <p:cNvSpPr/>
          <p:nvPr/>
        </p:nvSpPr>
        <p:spPr>
          <a:xfrm>
            <a:off x="5073854" y="3005640"/>
            <a:ext cx="1970260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pc="-1" dirty="0" smtClean="0">
                <a:solidFill>
                  <a:srgbClr val="FFFFFF"/>
                </a:solidFill>
                <a:latin typeface="思源黑体 CN Medium"/>
                <a:ea typeface="思源黑体 CN Medium"/>
              </a:rPr>
              <a:t>Потъмняла кожа</a:t>
            </a:r>
            <a:endParaRPr lang="cs-CZ" sz="1800" b="0" strike="noStrike" spc="-1" dirty="0">
              <a:latin typeface="Arial"/>
            </a:endParaRPr>
          </a:p>
        </p:txBody>
      </p:sp>
      <p:sp>
        <p:nvSpPr>
          <p:cNvPr id="93" name="CustomShape 6"/>
          <p:cNvSpPr/>
          <p:nvPr/>
        </p:nvSpPr>
        <p:spPr>
          <a:xfrm>
            <a:off x="9012204" y="3015720"/>
            <a:ext cx="1591632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pc="-1" dirty="0">
                <a:solidFill>
                  <a:srgbClr val="FFFFFF"/>
                </a:solidFill>
                <a:latin typeface="思源黑体 CN Medium"/>
                <a:ea typeface="思源黑体 CN Medium"/>
              </a:rPr>
              <a:t>Пигментация</a:t>
            </a:r>
            <a:endParaRPr lang="cs-CZ" sz="1800" b="0" strike="noStrike" spc="-1" dirty="0">
              <a:latin typeface="Arial"/>
            </a:endParaRPr>
          </a:p>
        </p:txBody>
      </p:sp>
      <p:sp>
        <p:nvSpPr>
          <p:cNvPr id="94" name="CustomShape 7"/>
          <p:cNvSpPr/>
          <p:nvPr/>
        </p:nvSpPr>
        <p:spPr>
          <a:xfrm>
            <a:off x="1351356" y="308352"/>
            <a:ext cx="9593088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2800" spc="-1" dirty="0" smtClean="0">
                <a:solidFill>
                  <a:srgbClr val="FFFFFF"/>
                </a:solidFill>
                <a:latin typeface="Arial Narrow"/>
              </a:rPr>
              <a:t>ЧЕСТО СРЕЩАНИ ПРОБЛЕМИ С НАШАТА КОЖА</a:t>
            </a:r>
            <a:endParaRPr lang="cs-CZ" sz="2800" b="0" strike="noStrike" spc="-1" dirty="0">
              <a:latin typeface="Arial"/>
            </a:endParaRPr>
          </a:p>
        </p:txBody>
      </p:sp>
      <p:sp>
        <p:nvSpPr>
          <p:cNvPr id="95" name="CustomShape 8"/>
          <p:cNvSpPr/>
          <p:nvPr/>
        </p:nvSpPr>
        <p:spPr>
          <a:xfrm>
            <a:off x="952086" y="6071361"/>
            <a:ext cx="9398880" cy="6448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Arial Narrow"/>
              </a:rPr>
              <a:t>Кожните проблеми като: бръчки, стареене, петна, обезцветяване и </a:t>
            </a:r>
            <a:r>
              <a:rPr lang="ru-RU" spc="-1" dirty="0" smtClean="0">
                <a:solidFill>
                  <a:srgbClr val="000000"/>
                </a:solidFill>
                <a:latin typeface="Arial Narrow"/>
              </a:rPr>
              <a:t>други са </a:t>
            </a:r>
            <a:r>
              <a:rPr lang="ru-RU" spc="-1" dirty="0">
                <a:solidFill>
                  <a:srgbClr val="000000"/>
                </a:solidFill>
                <a:latin typeface="Arial Narrow"/>
              </a:rPr>
              <a:t>причинени от наличието на вредни фактори, както вътре, така и извън тялото.</a:t>
            </a:r>
            <a:endParaRPr lang="cs-CZ" sz="18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CustomShape 1"/>
          <p:cNvSpPr/>
          <p:nvPr/>
        </p:nvSpPr>
        <p:spPr>
          <a:xfrm>
            <a:off x="762706" y="4197098"/>
            <a:ext cx="3969360" cy="26608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pc="-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Фактори</a:t>
            </a:r>
            <a:r>
              <a:rPr lang="ru-RU" sz="1600" b="1" spc="-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които могат да увеличат производството на свободни радикали няколко пъти:</a:t>
            </a:r>
            <a:endParaRPr lang="cs-CZ" sz="1600" b="1" strike="noStrike" spc="-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840" indent="-28476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bg-BG" sz="1700" b="1" strike="noStrike" spc="-1" dirty="0" smtClean="0">
                <a:solidFill>
                  <a:srgbClr val="FFFFFF"/>
                </a:solidFill>
                <a:latin typeface="Arial Narrow"/>
                <a:ea typeface="DejaVu Sans"/>
              </a:rPr>
              <a:t>Пушене на цигари;</a:t>
            </a:r>
            <a:endParaRPr lang="cs-CZ" sz="1700" b="0" strike="noStrike" spc="-1" dirty="0">
              <a:latin typeface="Arial"/>
            </a:endParaRPr>
          </a:p>
          <a:p>
            <a:pPr marL="285840" indent="-28476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bg-BG" sz="1700" b="1" strike="noStrike" spc="-1" dirty="0" smtClean="0">
                <a:solidFill>
                  <a:srgbClr val="FFFFFF"/>
                </a:solidFill>
                <a:latin typeface="Arial Narrow"/>
                <a:ea typeface="DejaVu Sans"/>
              </a:rPr>
              <a:t>Замърсяване от околната среда;</a:t>
            </a:r>
            <a:endParaRPr lang="cs-CZ" sz="1700" b="0" strike="noStrike" spc="-1" dirty="0">
              <a:latin typeface="Arial"/>
            </a:endParaRPr>
          </a:p>
          <a:p>
            <a:pPr marL="285840" indent="-28476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bg-BG" sz="1700" b="1" strike="noStrike" spc="-1" dirty="0" smtClean="0">
                <a:solidFill>
                  <a:srgbClr val="FFFFFF"/>
                </a:solidFill>
                <a:latin typeface="Arial Narrow"/>
                <a:ea typeface="DejaVu Sans"/>
              </a:rPr>
              <a:t>Радиация;</a:t>
            </a:r>
            <a:endParaRPr lang="cs-CZ" sz="1700" b="0" strike="noStrike" spc="-1" dirty="0">
              <a:latin typeface="Arial"/>
            </a:endParaRPr>
          </a:p>
          <a:p>
            <a:pPr marL="285840" indent="-28476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bg-BG" sz="1700" b="1" strike="noStrike" spc="-1" dirty="0" smtClean="0">
                <a:solidFill>
                  <a:srgbClr val="FFFFFF"/>
                </a:solidFill>
                <a:latin typeface="Arial Narrow"/>
                <a:ea typeface="DejaVu Sans"/>
              </a:rPr>
              <a:t>Прием на алкохол и наркотици;</a:t>
            </a:r>
            <a:endParaRPr lang="cs-CZ" sz="1700" b="0" strike="noStrike" spc="-1" dirty="0">
              <a:latin typeface="Arial"/>
            </a:endParaRPr>
          </a:p>
          <a:p>
            <a:pPr marL="285840" indent="-28476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bg-BG" sz="1700" b="1" strike="noStrike" spc="-1" dirty="0" smtClean="0">
                <a:solidFill>
                  <a:srgbClr val="FFFFFF"/>
                </a:solidFill>
                <a:latin typeface="Arial Narrow"/>
                <a:ea typeface="DejaVu Sans"/>
              </a:rPr>
              <a:t>Пестицидите;</a:t>
            </a:r>
            <a:endParaRPr lang="cs-CZ" sz="1700" b="0" strike="noStrike" spc="-1" dirty="0">
              <a:latin typeface="Arial"/>
            </a:endParaRPr>
          </a:p>
          <a:p>
            <a:pPr marL="285840" indent="-28476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bg-BG" sz="1700" b="1" strike="noStrike" spc="-1" dirty="0" smtClean="0">
                <a:solidFill>
                  <a:srgbClr val="FFFFFF"/>
                </a:solidFill>
                <a:latin typeface="Arial Narrow"/>
                <a:ea typeface="DejaVu Sans"/>
              </a:rPr>
              <a:t>Индустриалното замърсяване;</a:t>
            </a:r>
            <a:endParaRPr lang="cs-CZ" sz="1700" b="0" strike="noStrike" spc="-1" dirty="0">
              <a:latin typeface="Arial"/>
            </a:endParaRPr>
          </a:p>
          <a:p>
            <a:pPr marL="285840" indent="-28476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bg-BG" sz="1700" b="1" strike="noStrike" spc="-1" dirty="0" smtClean="0">
                <a:solidFill>
                  <a:srgbClr val="FFFFFF"/>
                </a:solidFill>
                <a:latin typeface="Arial Narrow"/>
                <a:ea typeface="DejaVu Sans"/>
              </a:rPr>
              <a:t>Озона;</a:t>
            </a:r>
            <a:endParaRPr lang="cs-CZ" sz="1700" b="0" strike="noStrike" spc="-1" dirty="0">
              <a:latin typeface="Arial"/>
            </a:endParaRPr>
          </a:p>
        </p:txBody>
      </p:sp>
      <p:sp>
        <p:nvSpPr>
          <p:cNvPr id="97" name="CustomShape 2"/>
          <p:cNvSpPr/>
          <p:nvPr/>
        </p:nvSpPr>
        <p:spPr>
          <a:xfrm>
            <a:off x="912336" y="356265"/>
            <a:ext cx="10405968" cy="107576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3200" spc="-1" dirty="0" smtClean="0">
                <a:solidFill>
                  <a:srgbClr val="FFFFFF"/>
                </a:solidFill>
                <a:latin typeface="Arial Narrow"/>
                <a:ea typeface="思源黑体 CN Heavy"/>
              </a:rPr>
              <a:t>ЗАБАВЕТЕ НАЧАЛНИТЕ БЕЛЕЗИ ОТ СВОБОДНИТЕ РАДИКАЛИ</a:t>
            </a:r>
          </a:p>
          <a:p>
            <a:pPr algn="ctr">
              <a:lnSpc>
                <a:spcPct val="100000"/>
              </a:lnSpc>
            </a:pPr>
            <a:r>
              <a:rPr lang="bg-BG" sz="3200" spc="-1" dirty="0" smtClean="0">
                <a:solidFill>
                  <a:srgbClr val="FFFFFF"/>
                </a:solidFill>
                <a:latin typeface="Arial Narrow"/>
                <a:ea typeface="思源黑体 CN Heavy"/>
              </a:rPr>
              <a:t> ВЪРХУ ВАШАТА КОЖА</a:t>
            </a:r>
            <a:endParaRPr lang="bg-BG" sz="3200" b="0" strike="noStrike" spc="-1" dirty="0" smtClean="0">
              <a:solidFill>
                <a:srgbClr val="FFFFFF"/>
              </a:solidFill>
              <a:latin typeface="Arial Narrow"/>
              <a:ea typeface="思源黑体 CN Heavy"/>
            </a:endParaRPr>
          </a:p>
        </p:txBody>
      </p:sp>
      <p:sp>
        <p:nvSpPr>
          <p:cNvPr id="98" name="CustomShape 3"/>
          <p:cNvSpPr/>
          <p:nvPr/>
        </p:nvSpPr>
        <p:spPr>
          <a:xfrm>
            <a:off x="0" y="1875599"/>
            <a:ext cx="6391564" cy="2271509"/>
          </a:xfrm>
          <a:prstGeom prst="rect">
            <a:avLst/>
          </a:prstGeom>
          <a:solidFill>
            <a:schemeClr val="accent5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9" name="CustomShape 4"/>
          <p:cNvSpPr/>
          <p:nvPr/>
        </p:nvSpPr>
        <p:spPr>
          <a:xfrm>
            <a:off x="146845" y="1981028"/>
            <a:ext cx="5929200" cy="206064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179280" indent="-1623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Свободните </a:t>
            </a:r>
            <a:r>
              <a:rPr lang="ru-RU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радикали са нестабилни молекули, които съдържат нечетен брой електрони, които се опитват да се </a:t>
            </a:r>
            <a:r>
              <a:rPr lang="ru-R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съединят </a:t>
            </a:r>
            <a:r>
              <a:rPr lang="ru-RU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отново.</a:t>
            </a:r>
            <a:endParaRPr lang="cs-CZ" sz="1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9280" indent="-1623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По </a:t>
            </a:r>
            <a:r>
              <a:rPr lang="ru-RU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време на тази дейност те предизвикват поредица от окислителни процеси.</a:t>
            </a:r>
            <a:endParaRPr lang="cs-CZ" sz="1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9280" indent="-1623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Те </a:t>
            </a:r>
            <a:r>
              <a:rPr lang="ru-RU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са отговорни за разграждането на колагена в нашата кожа, което причинява нежелани кожни промени като: бръчки, тъмни петна, фини линии и </a:t>
            </a:r>
            <a:r>
              <a:rPr lang="ru-RU" sz="16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отпусната и сбръчкана </a:t>
            </a:r>
            <a:r>
              <a:rPr lang="ru-RU" sz="1600" spc="-1" dirty="0">
                <a:latin typeface="Calibri" panose="020F0502020204030204" pitchFamily="34" charset="0"/>
                <a:cs typeface="Calibri" panose="020F0502020204030204" pitchFamily="34" charset="0"/>
              </a:rPr>
              <a:t>кожа.</a:t>
            </a:r>
            <a:endParaRPr lang="cs-CZ" sz="1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ustomShape 1"/>
          <p:cNvSpPr/>
          <p:nvPr/>
        </p:nvSpPr>
        <p:spPr>
          <a:xfrm>
            <a:off x="3738408" y="401208"/>
            <a:ext cx="8207280" cy="1010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bg-BG" sz="3600" spc="-1" dirty="0">
                <a:solidFill>
                  <a:srgbClr val="FF6D6D"/>
                </a:solidFill>
                <a:latin typeface="Arial Narrow"/>
                <a:ea typeface="微软雅黑"/>
              </a:rPr>
              <a:t>ВОДОРОД </a:t>
            </a:r>
            <a:r>
              <a:rPr lang="bg-BG" sz="3600" spc="-1" dirty="0" smtClean="0">
                <a:solidFill>
                  <a:srgbClr val="FF6D6D"/>
                </a:solidFill>
                <a:latin typeface="Arial Narrow"/>
                <a:ea typeface="微软雅黑"/>
              </a:rPr>
              <a:t>– ПРОТИВОЗПАЛИТЕЛНИ И  </a:t>
            </a:r>
            <a:r>
              <a:rPr lang="bg-BG" sz="3600" spc="-1" dirty="0">
                <a:solidFill>
                  <a:srgbClr val="FF6D6D"/>
                </a:solidFill>
                <a:latin typeface="Arial Narrow"/>
                <a:ea typeface="微软雅黑"/>
              </a:rPr>
              <a:t>АНТИОКСИДАНТНИ </a:t>
            </a:r>
            <a:r>
              <a:rPr lang="bg-BG" sz="3600" spc="-1" dirty="0" smtClean="0">
                <a:solidFill>
                  <a:srgbClr val="FF6D6D"/>
                </a:solidFill>
                <a:latin typeface="Arial Narrow"/>
                <a:ea typeface="微软雅黑"/>
              </a:rPr>
              <a:t>СВОЙСТВА</a:t>
            </a:r>
            <a:endParaRPr lang="bg-BG" sz="3600" spc="-1" dirty="0">
              <a:solidFill>
                <a:srgbClr val="FF6D6D"/>
              </a:solidFill>
              <a:latin typeface="Arial Narrow"/>
              <a:ea typeface="微软雅黑"/>
            </a:endParaRPr>
          </a:p>
        </p:txBody>
      </p:sp>
      <p:sp>
        <p:nvSpPr>
          <p:cNvPr id="101" name="CustomShape 2"/>
          <p:cNvSpPr/>
          <p:nvPr/>
        </p:nvSpPr>
        <p:spPr>
          <a:xfrm>
            <a:off x="3799979" y="1488396"/>
            <a:ext cx="8084138" cy="44613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Оксидативният </a:t>
            </a:r>
            <a:r>
              <a:rPr lang="ru-RU" sz="2000" spc="-1" dirty="0">
                <a:latin typeface="Calibri" panose="020F0502020204030204" pitchFamily="34" charset="0"/>
                <a:cs typeface="Calibri" panose="020F0502020204030204" pitchFamily="34" charset="0"/>
              </a:rPr>
              <a:t>стрес е дисбаланс между свободните радикали и антиоксидантите в тялото ви. Свободните радикали са кислородсъдържащи молекули с неравномерен брой електрони. Неравномерното число им позволява лесно да реагират с други молекули. Свободните радикали могат да причинят големи верижни химични реакции в тялото ви, тъй като реагират толкова лесно с други молекули. Тези реакции се наричат окисление. Те могат да бъдат полезни или вредни</a:t>
            </a:r>
            <a:r>
              <a:rPr lang="ru-RU" sz="20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lnSpc>
                <a:spcPct val="100000"/>
              </a:lnSpc>
            </a:pPr>
            <a:endParaRPr lang="ru-RU" sz="20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ru-RU" sz="2000" spc="-1" dirty="0">
                <a:latin typeface="Calibri" panose="020F0502020204030204" pitchFamily="34" charset="0"/>
                <a:cs typeface="Calibri" panose="020F0502020204030204" pitchFamily="34" charset="0"/>
              </a:rPr>
              <a:t>Антиоксидантите са молекули, които могат да дарят електрон на свободен радикал, без да се правят нестабилни. Това кара свободните радикали да се стабилизират и да станат по-малко реактивни.</a:t>
            </a:r>
            <a:endParaRPr lang="cs-CZ" sz="20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endParaRPr lang="cs-CZ" sz="2000" b="0" strike="noStrike" spc="-1" dirty="0">
              <a:latin typeface="Arial"/>
            </a:endParaRPr>
          </a:p>
          <a:p>
            <a:pPr>
              <a:lnSpc>
                <a:spcPct val="120000"/>
              </a:lnSpc>
            </a:pPr>
            <a:endParaRPr lang="cs-CZ" sz="20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CustomShape 1"/>
          <p:cNvSpPr/>
          <p:nvPr/>
        </p:nvSpPr>
        <p:spPr>
          <a:xfrm>
            <a:off x="831960" y="1199880"/>
            <a:ext cx="5568480" cy="1484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000" spc="-1" dirty="0" smtClean="0">
                <a:solidFill>
                  <a:srgbClr val="000000"/>
                </a:solidFill>
                <a:latin typeface="Arial Narrow"/>
                <a:ea typeface="思源黑体 CN Medium"/>
              </a:rPr>
              <a:t>Антиоксидантите </a:t>
            </a:r>
            <a:r>
              <a:rPr lang="ru-RU" sz="2000" spc="-1" dirty="0">
                <a:solidFill>
                  <a:srgbClr val="000000"/>
                </a:solidFill>
                <a:latin typeface="Arial Narrow"/>
                <a:ea typeface="思源黑体 CN Medium"/>
              </a:rPr>
              <a:t>неутрализират свободните радикали, за да предпазят кожата ви от увреждане, а също така могат да допринесат за изсветляване на кожата, успокояване на раздразнението и дори изглаждане на фините линии.</a:t>
            </a:r>
            <a:r>
              <a:rPr lang="cs-CZ" sz="2000" b="0" strike="noStrike" spc="-1" dirty="0" smtClean="0">
                <a:solidFill>
                  <a:srgbClr val="000000"/>
                </a:solidFill>
                <a:latin typeface="Arial Narrow"/>
                <a:ea typeface="思源黑体 CN Medium"/>
              </a:rPr>
              <a:t> </a:t>
            </a:r>
            <a:endParaRPr lang="bg-BG" sz="2000" b="0" strike="noStrike" spc="-1" dirty="0" smtClean="0">
              <a:solidFill>
                <a:srgbClr val="000000"/>
              </a:solidFill>
              <a:latin typeface="Arial Narrow"/>
              <a:ea typeface="思源黑体 CN Medium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cs-CZ" sz="2000" b="0" strike="noStrike" spc="-1" dirty="0">
              <a:latin typeface="Arial"/>
            </a:endParaRPr>
          </a:p>
        </p:txBody>
      </p:sp>
      <p:sp>
        <p:nvSpPr>
          <p:cNvPr id="103" name="CustomShape 2"/>
          <p:cNvSpPr/>
          <p:nvPr/>
        </p:nvSpPr>
        <p:spPr>
          <a:xfrm>
            <a:off x="1027901" y="3112875"/>
            <a:ext cx="1678353" cy="101420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2000" spc="-1" dirty="0">
                <a:solidFill>
                  <a:srgbClr val="FF6D6D"/>
                </a:solidFill>
                <a:latin typeface="Arial Narrow"/>
              </a:rPr>
              <a:t>Намаляване </a:t>
            </a:r>
            <a:r>
              <a:rPr lang="bg-BG" sz="2000" spc="-1" dirty="0" smtClean="0">
                <a:solidFill>
                  <a:srgbClr val="FF6D6D"/>
                </a:solidFill>
                <a:latin typeface="Arial Narrow"/>
              </a:rPr>
              <a:t>на тъмни </a:t>
            </a:r>
            <a:r>
              <a:rPr lang="bg-BG" sz="2000" spc="-1" dirty="0">
                <a:solidFill>
                  <a:srgbClr val="FF6D6D"/>
                </a:solidFill>
                <a:latin typeface="Arial Narrow"/>
              </a:rPr>
              <a:t>петна </a:t>
            </a:r>
            <a:r>
              <a:rPr lang="bg-BG" sz="2000" spc="-1" dirty="0" smtClean="0">
                <a:solidFill>
                  <a:srgbClr val="FF6D6D"/>
                </a:solidFill>
                <a:latin typeface="Arial Narrow"/>
              </a:rPr>
              <a:t>и пигментация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04" name="CustomShape 3"/>
          <p:cNvSpPr/>
          <p:nvPr/>
        </p:nvSpPr>
        <p:spPr>
          <a:xfrm>
            <a:off x="1027901" y="5300406"/>
            <a:ext cx="1541296" cy="7679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2200" spc="-1" dirty="0" smtClean="0">
                <a:solidFill>
                  <a:srgbClr val="8E86AE"/>
                </a:solidFill>
                <a:latin typeface="Arial Narrow"/>
              </a:rPr>
              <a:t>Хидратация </a:t>
            </a:r>
          </a:p>
          <a:p>
            <a:pPr algn="ctr">
              <a:lnSpc>
                <a:spcPct val="100000"/>
              </a:lnSpc>
            </a:pPr>
            <a:r>
              <a:rPr lang="bg-BG" sz="2200" spc="-1" dirty="0" smtClean="0">
                <a:solidFill>
                  <a:srgbClr val="8E86AE"/>
                </a:solidFill>
                <a:latin typeface="Arial Narrow"/>
              </a:rPr>
              <a:t>на кожата</a:t>
            </a:r>
          </a:p>
        </p:txBody>
      </p:sp>
      <p:sp>
        <p:nvSpPr>
          <p:cNvPr id="105" name="CustomShape 4"/>
          <p:cNvSpPr/>
          <p:nvPr/>
        </p:nvSpPr>
        <p:spPr>
          <a:xfrm>
            <a:off x="3616200" y="3269915"/>
            <a:ext cx="1610098" cy="144509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2200" spc="-1" dirty="0" smtClean="0">
                <a:solidFill>
                  <a:srgbClr val="729FCF"/>
                </a:solidFill>
                <a:latin typeface="Arial Narrow"/>
              </a:rPr>
              <a:t>Еластичност </a:t>
            </a:r>
          </a:p>
          <a:p>
            <a:pPr algn="ctr">
              <a:lnSpc>
                <a:spcPct val="100000"/>
              </a:lnSpc>
            </a:pPr>
            <a:r>
              <a:rPr lang="bg-BG" sz="2200" spc="-1" dirty="0" smtClean="0">
                <a:solidFill>
                  <a:srgbClr val="729FCF"/>
                </a:solidFill>
                <a:latin typeface="Arial Narrow"/>
              </a:rPr>
              <a:t>на кожата</a:t>
            </a:r>
          </a:p>
          <a:p>
            <a:pPr algn="ctr">
              <a:lnSpc>
                <a:spcPct val="100000"/>
              </a:lnSpc>
            </a:pPr>
            <a:endParaRPr lang="bg-BG" sz="2200" spc="-1" dirty="0">
              <a:solidFill>
                <a:srgbClr val="729FCF"/>
              </a:solidFill>
              <a:latin typeface="Arial Narrow"/>
            </a:endParaRPr>
          </a:p>
          <a:p>
            <a:pPr algn="ctr">
              <a:lnSpc>
                <a:spcPct val="100000"/>
              </a:lnSpc>
            </a:pPr>
            <a:endParaRPr lang="cs-CZ" sz="2200" b="0" strike="noStrike" spc="-1" dirty="0">
              <a:latin typeface="Arial"/>
            </a:endParaRPr>
          </a:p>
        </p:txBody>
      </p:sp>
      <p:sp>
        <p:nvSpPr>
          <p:cNvPr id="106" name="CustomShape 5"/>
          <p:cNvSpPr/>
          <p:nvPr/>
        </p:nvSpPr>
        <p:spPr>
          <a:xfrm>
            <a:off x="3728949" y="5222618"/>
            <a:ext cx="1235380" cy="110654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2200" b="0" strike="noStrike" spc="-1" dirty="0" smtClean="0">
                <a:solidFill>
                  <a:srgbClr val="E8A202"/>
                </a:solidFill>
                <a:latin typeface="Arial Narrow"/>
              </a:rPr>
              <a:t>Ефект</a:t>
            </a:r>
          </a:p>
          <a:p>
            <a:pPr algn="ctr">
              <a:lnSpc>
                <a:spcPct val="100000"/>
              </a:lnSpc>
            </a:pPr>
            <a:r>
              <a:rPr lang="bg-BG" sz="2200" b="0" strike="noStrike" spc="-1" dirty="0" smtClean="0">
                <a:solidFill>
                  <a:srgbClr val="E8A202"/>
                </a:solidFill>
                <a:latin typeface="Arial Narrow"/>
              </a:rPr>
              <a:t> против</a:t>
            </a:r>
          </a:p>
          <a:p>
            <a:pPr algn="ctr">
              <a:lnSpc>
                <a:spcPct val="100000"/>
              </a:lnSpc>
            </a:pPr>
            <a:r>
              <a:rPr lang="bg-BG" sz="2200" b="0" strike="noStrike" spc="-1" dirty="0" smtClean="0">
                <a:solidFill>
                  <a:srgbClr val="E8A202"/>
                </a:solidFill>
                <a:latin typeface="Arial Narrow"/>
              </a:rPr>
              <a:t> стареене</a:t>
            </a:r>
            <a:endParaRPr lang="cs-CZ" sz="2200" b="0" strike="noStrike" spc="-1" dirty="0">
              <a:latin typeface="Arial"/>
            </a:endParaRPr>
          </a:p>
        </p:txBody>
      </p:sp>
      <p:sp>
        <p:nvSpPr>
          <p:cNvPr id="107" name="CustomShape 6"/>
          <p:cNvSpPr/>
          <p:nvPr/>
        </p:nvSpPr>
        <p:spPr>
          <a:xfrm>
            <a:off x="837902" y="442005"/>
            <a:ext cx="5156518" cy="11988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3600" spc="-1" dirty="0" smtClean="0">
                <a:solidFill>
                  <a:srgbClr val="FF6D6D"/>
                </a:solidFill>
                <a:latin typeface="Arial Narrow"/>
                <a:ea typeface="思源黑体 CN Heavy"/>
              </a:rPr>
              <a:t>АНТИОКСИДАНТЕН </a:t>
            </a:r>
            <a:r>
              <a:rPr lang="bg-BG" sz="3600" spc="-1" dirty="0">
                <a:solidFill>
                  <a:srgbClr val="FF6D6D"/>
                </a:solidFill>
                <a:latin typeface="Arial Narrow"/>
                <a:ea typeface="思源黑体 CN Heavy"/>
              </a:rPr>
              <a:t>ЕФЕКТ</a:t>
            </a:r>
            <a:endParaRPr lang="bg-BG" sz="3600" b="0" strike="noStrike" spc="-1" dirty="0" smtClean="0">
              <a:solidFill>
                <a:srgbClr val="FF6D6D"/>
              </a:solidFill>
              <a:latin typeface="Arial Narrow"/>
              <a:ea typeface="思源黑体 CN Heavy"/>
            </a:endParaRPr>
          </a:p>
          <a:p>
            <a:pPr algn="ctr">
              <a:lnSpc>
                <a:spcPct val="100000"/>
              </a:lnSpc>
            </a:pPr>
            <a:endParaRPr lang="cs-CZ" sz="36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CustomShape 1"/>
          <p:cNvSpPr/>
          <p:nvPr/>
        </p:nvSpPr>
        <p:spPr>
          <a:xfrm>
            <a:off x="3127269" y="256680"/>
            <a:ext cx="6104982" cy="11988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bg-BG" sz="3600" spc="-1" dirty="0" smtClean="0">
                <a:solidFill>
                  <a:srgbClr val="FFFFFF"/>
                </a:solidFill>
                <a:latin typeface="Arial Narrow"/>
                <a:ea typeface="思源黑体 CN Heavy"/>
              </a:rPr>
              <a:t>ПРОИЗВОДСТВО </a:t>
            </a:r>
            <a:r>
              <a:rPr lang="bg-BG" sz="3600" spc="-1" dirty="0">
                <a:solidFill>
                  <a:srgbClr val="FFFFFF"/>
                </a:solidFill>
                <a:latin typeface="Arial Narrow"/>
                <a:ea typeface="思源黑体 CN Heavy"/>
              </a:rPr>
              <a:t>НА ВОДОРОД</a:t>
            </a:r>
            <a:r>
              <a:rPr lang="en-GB" sz="3600" b="0" strike="noStrike" spc="-1" dirty="0" smtClean="0">
                <a:solidFill>
                  <a:srgbClr val="FFFFFF"/>
                </a:solidFill>
                <a:latin typeface="Arial Narrow"/>
                <a:ea typeface="思源黑体 CN Heavy"/>
              </a:rPr>
              <a:t> </a:t>
            </a:r>
          </a:p>
          <a:p>
            <a:pPr>
              <a:lnSpc>
                <a:spcPct val="100000"/>
              </a:lnSpc>
            </a:pPr>
            <a:endParaRPr lang="cs-CZ" sz="3600" b="0" strike="noStrike" spc="-1" dirty="0">
              <a:latin typeface="Arial"/>
            </a:endParaRPr>
          </a:p>
        </p:txBody>
      </p:sp>
      <p:sp>
        <p:nvSpPr>
          <p:cNvPr id="109" name="CustomShape 2"/>
          <p:cNvSpPr/>
          <p:nvPr/>
        </p:nvSpPr>
        <p:spPr>
          <a:xfrm>
            <a:off x="566280" y="1280340"/>
            <a:ext cx="6618960" cy="1202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50000"/>
              </a:lnSpc>
            </a:pPr>
            <a:r>
              <a:rPr lang="ru-RU" sz="2000" b="1" spc="-1" dirty="0">
                <a:solidFill>
                  <a:srgbClr val="292929"/>
                </a:solidFill>
                <a:latin typeface="Karla"/>
              </a:rPr>
              <a:t>ЕЛЕКТРОЛИЗА </a:t>
            </a:r>
            <a:r>
              <a:rPr lang="ru-RU" sz="2000" spc="-1" dirty="0">
                <a:solidFill>
                  <a:srgbClr val="292929"/>
                </a:solidFill>
                <a:latin typeface="Karla"/>
              </a:rPr>
              <a:t>е процесът на използване на електричество за разделяне на водата на </a:t>
            </a:r>
            <a:r>
              <a:rPr lang="ru-RU" sz="2000" b="1" spc="-1" dirty="0">
                <a:solidFill>
                  <a:srgbClr val="292929"/>
                </a:solidFill>
                <a:latin typeface="Karla"/>
              </a:rPr>
              <a:t>ВОДОРОД и КИСЛОРОД. </a:t>
            </a:r>
            <a:r>
              <a:rPr lang="ru-RU" sz="2000" spc="-1" dirty="0">
                <a:solidFill>
                  <a:srgbClr val="292929"/>
                </a:solidFill>
                <a:latin typeface="Karla"/>
              </a:rPr>
              <a:t>Тази реакция протича в единица, наречена електролизатор.</a:t>
            </a:r>
            <a:endParaRPr lang="en-GB" sz="2000" strike="noStrike" spc="-1" dirty="0" smtClean="0">
              <a:solidFill>
                <a:srgbClr val="292929"/>
              </a:solidFill>
              <a:latin typeface="Karla"/>
              <a:ea typeface="DejaVu Sans"/>
            </a:endParaRPr>
          </a:p>
          <a:p>
            <a:pPr>
              <a:lnSpc>
                <a:spcPct val="150000"/>
              </a:lnSpc>
            </a:pPr>
            <a:endParaRPr lang="cs-CZ" sz="2000" b="0" strike="noStrike" spc="-1" dirty="0">
              <a:latin typeface="Arial"/>
            </a:endParaRPr>
          </a:p>
        </p:txBody>
      </p:sp>
      <p:sp>
        <p:nvSpPr>
          <p:cNvPr id="110" name="CustomShape 3"/>
          <p:cNvSpPr/>
          <p:nvPr/>
        </p:nvSpPr>
        <p:spPr>
          <a:xfrm>
            <a:off x="450000" y="5047103"/>
            <a:ext cx="5729760" cy="644877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50000"/>
              </a:lnSpc>
            </a:pPr>
            <a:r>
              <a:rPr lang="bg-BG" sz="2000" spc="-1" dirty="0">
                <a:solidFill>
                  <a:srgbClr val="000000"/>
                </a:solidFill>
                <a:latin typeface="Arial Narrow"/>
              </a:rPr>
              <a:t>Електролитична реакция</a:t>
            </a:r>
            <a:r>
              <a:rPr lang="cs-CZ" sz="2000" b="0" strike="noStrike" spc="-1" dirty="0" smtClean="0">
                <a:solidFill>
                  <a:srgbClr val="000000"/>
                </a:solidFill>
                <a:latin typeface="Arial Narrow"/>
                <a:ea typeface="DejaVu Sans"/>
              </a:rPr>
              <a:t>：</a:t>
            </a:r>
            <a:r>
              <a:rPr lang="cs-CZ" sz="2400" b="1" strike="noStrike" spc="-1" dirty="0" smtClean="0">
                <a:solidFill>
                  <a:srgbClr val="000000"/>
                </a:solidFill>
                <a:latin typeface="Arial Narrow"/>
                <a:ea typeface="DejaVu Sans"/>
              </a:rPr>
              <a:t>2 </a:t>
            </a:r>
            <a:r>
              <a:rPr lang="cs-CZ" sz="2400" b="1" strike="noStrike" spc="-1" dirty="0">
                <a:solidFill>
                  <a:srgbClr val="000000"/>
                </a:solidFill>
                <a:latin typeface="Arial Narrow"/>
                <a:ea typeface="DejaVu Sans"/>
              </a:rPr>
              <a:t>H2O→4H+4e++ O2 </a:t>
            </a:r>
            <a:endParaRPr lang="cs-CZ" sz="2400" b="0" strike="noStrike" spc="-1" dirty="0">
              <a:latin typeface="Arial"/>
            </a:endParaRPr>
          </a:p>
        </p:txBody>
      </p:sp>
      <p:sp>
        <p:nvSpPr>
          <p:cNvPr id="111" name="CustomShape 4"/>
          <p:cNvSpPr/>
          <p:nvPr/>
        </p:nvSpPr>
        <p:spPr>
          <a:xfrm>
            <a:off x="450000" y="5600313"/>
            <a:ext cx="5850720" cy="119887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000" b="0" strike="noStrike" spc="-1" dirty="0">
                <a:solidFill>
                  <a:srgbClr val="000000"/>
                </a:solidFill>
                <a:latin typeface="Arial Narrow"/>
                <a:ea typeface="DejaVu Sans"/>
              </a:rPr>
              <a:t>4 </a:t>
            </a:r>
            <a:r>
              <a:rPr lang="ru-RU" sz="2000" spc="-1" dirty="0">
                <a:solidFill>
                  <a:srgbClr val="000000"/>
                </a:solidFill>
                <a:latin typeface="Arial Narrow"/>
              </a:rPr>
              <a:t>водородните йони се комбинират с катодни електрони и образуват два водородни </a:t>
            </a:r>
            <a:r>
              <a:rPr lang="ru-RU" sz="2000" spc="-1" dirty="0" smtClean="0">
                <a:solidFill>
                  <a:srgbClr val="000000"/>
                </a:solidFill>
                <a:latin typeface="Arial Narrow"/>
              </a:rPr>
              <a:t>атома:</a:t>
            </a:r>
            <a:r>
              <a:rPr lang="cs-CZ" sz="2000" b="0" strike="noStrike" spc="-1" dirty="0" smtClean="0">
                <a:solidFill>
                  <a:srgbClr val="000000"/>
                </a:solidFill>
                <a:latin typeface="Arial Narrow"/>
                <a:ea typeface="DejaVu Sans"/>
              </a:rPr>
              <a:t> </a:t>
            </a:r>
            <a:r>
              <a:rPr lang="cs-CZ" sz="2000" b="0" strike="noStrike" spc="-1" dirty="0">
                <a:solidFill>
                  <a:srgbClr val="000000"/>
                </a:solidFill>
                <a:latin typeface="Arial Narrow"/>
                <a:ea typeface="DejaVu Sans"/>
              </a:rPr>
              <a:t>4H+4e+→ </a:t>
            </a:r>
            <a:r>
              <a:rPr lang="cs-CZ" sz="2800" b="1" strike="noStrike" spc="-1" dirty="0">
                <a:solidFill>
                  <a:srgbClr val="000000"/>
                </a:solidFill>
                <a:latin typeface="Arial Narrow"/>
                <a:ea typeface="DejaVu Sans"/>
              </a:rPr>
              <a:t>2H2</a:t>
            </a:r>
            <a:endParaRPr lang="cs-CZ" sz="2800" b="0" strike="noStrike" spc="-1" dirty="0">
              <a:latin typeface="Arial"/>
            </a:endParaRPr>
          </a:p>
        </p:txBody>
      </p:sp>
      <p:grpSp>
        <p:nvGrpSpPr>
          <p:cNvPr id="112" name="Group 5"/>
          <p:cNvGrpSpPr/>
          <p:nvPr/>
        </p:nvGrpSpPr>
        <p:grpSpPr>
          <a:xfrm>
            <a:off x="544680" y="2944800"/>
            <a:ext cx="5820120" cy="1615320"/>
            <a:chOff x="544680" y="2944800"/>
            <a:chExt cx="5820120" cy="1615320"/>
          </a:xfrm>
        </p:grpSpPr>
        <p:pic>
          <p:nvPicPr>
            <p:cNvPr id="113" name="图片 10"/>
            <p:cNvPicPr/>
            <p:nvPr/>
          </p:nvPicPr>
          <p:blipFill>
            <a:blip r:embed="rId3"/>
            <a:srcRect l="25828" r="14144"/>
            <a:stretch/>
          </p:blipFill>
          <p:spPr>
            <a:xfrm>
              <a:off x="544680" y="2945520"/>
              <a:ext cx="3476880" cy="16146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4" name="图片 12"/>
            <p:cNvPicPr/>
            <p:nvPr/>
          </p:nvPicPr>
          <p:blipFill>
            <a:blip r:embed="rId3"/>
            <a:srcRect l="40689" r="45324"/>
            <a:stretch/>
          </p:blipFill>
          <p:spPr>
            <a:xfrm>
              <a:off x="4065840" y="2944800"/>
              <a:ext cx="808560" cy="16146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5" name="图片 16"/>
            <p:cNvPicPr/>
            <p:nvPr/>
          </p:nvPicPr>
          <p:blipFill>
            <a:blip r:embed="rId3"/>
            <a:srcRect l="54390" t="16031" r="34640" b="54655"/>
            <a:stretch/>
          </p:blipFill>
          <p:spPr>
            <a:xfrm>
              <a:off x="4785120" y="3242160"/>
              <a:ext cx="633600" cy="4719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6" name="图片 17"/>
            <p:cNvPicPr/>
            <p:nvPr/>
          </p:nvPicPr>
          <p:blipFill>
            <a:blip r:embed="rId3"/>
            <a:srcRect l="54390" t="16031" r="34640" b="54655"/>
            <a:stretch/>
          </p:blipFill>
          <p:spPr>
            <a:xfrm>
              <a:off x="4785120" y="3606480"/>
              <a:ext cx="633600" cy="4719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7" name="图片 18"/>
            <p:cNvPicPr/>
            <p:nvPr/>
          </p:nvPicPr>
          <p:blipFill>
            <a:blip r:embed="rId3"/>
            <a:srcRect l="64928" t="34053" r="28572" b="42876"/>
            <a:stretch/>
          </p:blipFill>
          <p:spPr>
            <a:xfrm>
              <a:off x="5420520" y="3490200"/>
              <a:ext cx="374400" cy="370800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18" name="Group 6"/>
            <p:cNvGrpSpPr/>
            <p:nvPr/>
          </p:nvGrpSpPr>
          <p:grpSpPr>
            <a:xfrm>
              <a:off x="5947920" y="3376440"/>
              <a:ext cx="416880" cy="203760"/>
              <a:chOff x="5947920" y="3376440"/>
              <a:chExt cx="416880" cy="203760"/>
            </a:xfrm>
          </p:grpSpPr>
          <p:pic>
            <p:nvPicPr>
              <p:cNvPr id="119" name="图片 15"/>
              <p:cNvPicPr/>
              <p:nvPr/>
            </p:nvPicPr>
            <p:blipFill>
              <a:blip r:embed="rId3"/>
              <a:srcRect l="73299" t="27116" r="22661" b="60142"/>
              <a:stretch/>
            </p:blipFill>
            <p:spPr>
              <a:xfrm>
                <a:off x="5947920" y="3376440"/>
                <a:ext cx="231840" cy="20376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20" name="图片 19"/>
              <p:cNvPicPr/>
              <p:nvPr/>
            </p:nvPicPr>
            <p:blipFill>
              <a:blip r:embed="rId3"/>
              <a:srcRect l="73299" t="27116" r="22661" b="60142"/>
              <a:stretch/>
            </p:blipFill>
            <p:spPr>
              <a:xfrm>
                <a:off x="6132960" y="3376440"/>
                <a:ext cx="231840" cy="203760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121" name="Group 7"/>
            <p:cNvGrpSpPr/>
            <p:nvPr/>
          </p:nvGrpSpPr>
          <p:grpSpPr>
            <a:xfrm>
              <a:off x="5939280" y="3740760"/>
              <a:ext cx="417240" cy="203760"/>
              <a:chOff x="5939280" y="3740760"/>
              <a:chExt cx="417240" cy="203760"/>
            </a:xfrm>
          </p:grpSpPr>
          <p:pic>
            <p:nvPicPr>
              <p:cNvPr id="122" name="图片 25"/>
              <p:cNvPicPr/>
              <p:nvPr/>
            </p:nvPicPr>
            <p:blipFill>
              <a:blip r:embed="rId3"/>
              <a:srcRect l="73299" t="27116" r="22661" b="60142"/>
              <a:stretch/>
            </p:blipFill>
            <p:spPr>
              <a:xfrm>
                <a:off x="5939280" y="3740760"/>
                <a:ext cx="231840" cy="203760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23" name="图片 26"/>
              <p:cNvPicPr/>
              <p:nvPr/>
            </p:nvPicPr>
            <p:blipFill>
              <a:blip r:embed="rId3"/>
              <a:srcRect l="73299" t="27116" r="22661" b="60142"/>
              <a:stretch/>
            </p:blipFill>
            <p:spPr>
              <a:xfrm>
                <a:off x="6124680" y="3740760"/>
                <a:ext cx="231840" cy="20376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sp>
        <p:nvSpPr>
          <p:cNvPr id="124" name="CustomShape 8"/>
          <p:cNvSpPr/>
          <p:nvPr/>
        </p:nvSpPr>
        <p:spPr>
          <a:xfrm>
            <a:off x="371520" y="4115160"/>
            <a:ext cx="1459080" cy="460211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1600" b="0" strike="noStrike" spc="-1" dirty="0" smtClean="0">
                <a:solidFill>
                  <a:srgbClr val="444444"/>
                </a:solidFill>
                <a:latin typeface="Arial Narrow"/>
                <a:ea typeface="微软雅黑"/>
              </a:rPr>
              <a:t>H2O</a:t>
            </a:r>
            <a:r>
              <a:rPr lang="en-GB" sz="1600" b="0" strike="noStrike" spc="-1" dirty="0" smtClean="0">
                <a:solidFill>
                  <a:srgbClr val="444444"/>
                </a:solidFill>
                <a:latin typeface="Arial Narrow"/>
                <a:ea typeface="微软雅黑"/>
              </a:rPr>
              <a:t> </a:t>
            </a:r>
            <a:r>
              <a:rPr lang="bg-BG" sz="1600" b="0" strike="noStrike" spc="-1" dirty="0" smtClean="0">
                <a:solidFill>
                  <a:srgbClr val="444444"/>
                </a:solidFill>
                <a:latin typeface="Arial Narrow"/>
                <a:ea typeface="微软雅黑"/>
              </a:rPr>
              <a:t>молекули</a:t>
            </a:r>
            <a:endParaRPr lang="cs-CZ" sz="1600" b="0" strike="noStrike" spc="-1" dirty="0">
              <a:latin typeface="Arial"/>
            </a:endParaRPr>
          </a:p>
        </p:txBody>
      </p:sp>
      <p:sp>
        <p:nvSpPr>
          <p:cNvPr id="125" name="CustomShape 9"/>
          <p:cNvSpPr/>
          <p:nvPr/>
        </p:nvSpPr>
        <p:spPr>
          <a:xfrm>
            <a:off x="1908000" y="4133366"/>
            <a:ext cx="1237320" cy="82954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bg-BG" sz="1600" spc="-1" dirty="0">
                <a:solidFill>
                  <a:srgbClr val="444444"/>
                </a:solidFill>
                <a:latin typeface="Arial Narrow"/>
                <a:ea typeface="微软雅黑"/>
              </a:rPr>
              <a:t>Кислородни атоми</a:t>
            </a:r>
            <a:endParaRPr lang="cs-CZ" sz="1600" b="0" strike="noStrike" spc="-1" dirty="0">
              <a:latin typeface="Arial"/>
            </a:endParaRPr>
          </a:p>
        </p:txBody>
      </p:sp>
      <p:sp>
        <p:nvSpPr>
          <p:cNvPr id="126" name="CustomShape 10"/>
          <p:cNvSpPr/>
          <p:nvPr/>
        </p:nvSpPr>
        <p:spPr>
          <a:xfrm>
            <a:off x="3077282" y="4123451"/>
            <a:ext cx="1325520" cy="783697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bg-BG" sz="1600" spc="-1" dirty="0">
                <a:solidFill>
                  <a:srgbClr val="444444"/>
                </a:solidFill>
                <a:latin typeface="Arial Narrow"/>
                <a:ea typeface="微软雅黑"/>
              </a:rPr>
              <a:t>Водороден атом</a:t>
            </a:r>
            <a:endParaRPr lang="cs-CZ" sz="1600" b="0" strike="noStrike" spc="-1" dirty="0">
              <a:latin typeface="Arial"/>
            </a:endParaRPr>
          </a:p>
        </p:txBody>
      </p:sp>
      <p:sp>
        <p:nvSpPr>
          <p:cNvPr id="127" name="CustomShape 11"/>
          <p:cNvSpPr/>
          <p:nvPr/>
        </p:nvSpPr>
        <p:spPr>
          <a:xfrm>
            <a:off x="4421317" y="4100491"/>
            <a:ext cx="1325520" cy="783697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bg-BG" sz="1600" spc="-1" dirty="0">
                <a:solidFill>
                  <a:srgbClr val="444444"/>
                </a:solidFill>
                <a:latin typeface="Arial Narrow"/>
                <a:ea typeface="微软雅黑"/>
              </a:rPr>
              <a:t>Молекули на кислород</a:t>
            </a:r>
            <a:endParaRPr lang="cs-CZ" sz="1600" b="0" strike="noStrike" spc="-1" dirty="0">
              <a:latin typeface="Arial"/>
            </a:endParaRPr>
          </a:p>
        </p:txBody>
      </p:sp>
      <p:sp>
        <p:nvSpPr>
          <p:cNvPr id="128" name="CustomShape 12"/>
          <p:cNvSpPr/>
          <p:nvPr/>
        </p:nvSpPr>
        <p:spPr>
          <a:xfrm>
            <a:off x="5576071" y="4103963"/>
            <a:ext cx="1306800" cy="783697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bg-BG" sz="1600" spc="-1" dirty="0">
                <a:solidFill>
                  <a:srgbClr val="444444"/>
                </a:solidFill>
                <a:latin typeface="Arial Narrow"/>
                <a:ea typeface="微软雅黑"/>
              </a:rPr>
              <a:t>Водородни молекули</a:t>
            </a:r>
            <a:endParaRPr lang="cs-CZ" sz="1600" b="0" strike="noStrike" spc="-1" dirty="0">
              <a:latin typeface="Arial"/>
            </a:endParaRPr>
          </a:p>
        </p:txBody>
      </p:sp>
      <p:pic>
        <p:nvPicPr>
          <p:cNvPr id="129" name="图片 34"/>
          <p:cNvPicPr/>
          <p:nvPr/>
        </p:nvPicPr>
        <p:blipFill>
          <a:blip r:embed="rId4"/>
          <a:srcRect r="27526" b="2655"/>
          <a:stretch/>
        </p:blipFill>
        <p:spPr>
          <a:xfrm>
            <a:off x="6922800" y="1369800"/>
            <a:ext cx="4138200" cy="4649760"/>
          </a:xfrm>
          <a:prstGeom prst="rect">
            <a:avLst/>
          </a:prstGeom>
          <a:ln>
            <a:noFill/>
          </a:ln>
        </p:spPr>
      </p:pic>
      <p:sp>
        <p:nvSpPr>
          <p:cNvPr id="130" name="CustomShape 13"/>
          <p:cNvSpPr/>
          <p:nvPr/>
        </p:nvSpPr>
        <p:spPr>
          <a:xfrm>
            <a:off x="7479720" y="1546920"/>
            <a:ext cx="1265400" cy="41628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50000"/>
              </a:lnSpc>
            </a:pPr>
            <a:r>
              <a:rPr lang="bg-BG" sz="1600" spc="-1" dirty="0">
                <a:solidFill>
                  <a:srgbClr val="444444"/>
                </a:solidFill>
                <a:latin typeface="微软雅黑"/>
                <a:ea typeface="微软雅黑"/>
              </a:rPr>
              <a:t>Водород</a:t>
            </a:r>
            <a:endParaRPr lang="cs-CZ" sz="1600" b="0" strike="noStrike" spc="-1" dirty="0">
              <a:latin typeface="Arial"/>
            </a:endParaRPr>
          </a:p>
        </p:txBody>
      </p:sp>
      <p:sp>
        <p:nvSpPr>
          <p:cNvPr id="131" name="CustomShape 14"/>
          <p:cNvSpPr/>
          <p:nvPr/>
        </p:nvSpPr>
        <p:spPr>
          <a:xfrm>
            <a:off x="7581240" y="2961720"/>
            <a:ext cx="1150920" cy="41628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50000"/>
              </a:lnSpc>
            </a:pPr>
            <a:r>
              <a:rPr lang="bg-BG" sz="1600" spc="-1" dirty="0">
                <a:solidFill>
                  <a:srgbClr val="444444"/>
                </a:solidFill>
                <a:latin typeface="微软雅黑"/>
                <a:ea typeface="微软雅黑"/>
              </a:rPr>
              <a:t>Катоди</a:t>
            </a:r>
            <a:endParaRPr lang="cs-CZ" sz="1600" b="0" strike="noStrike" spc="-1" dirty="0">
              <a:latin typeface="Arial"/>
            </a:endParaRPr>
          </a:p>
        </p:txBody>
      </p:sp>
      <p:sp>
        <p:nvSpPr>
          <p:cNvPr id="132" name="CustomShape 15"/>
          <p:cNvSpPr/>
          <p:nvPr/>
        </p:nvSpPr>
        <p:spPr>
          <a:xfrm>
            <a:off x="10897727" y="1502059"/>
            <a:ext cx="1284865" cy="460211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50000"/>
              </a:lnSpc>
            </a:pPr>
            <a:r>
              <a:rPr lang="bg-BG" sz="1600" spc="-1" dirty="0">
                <a:solidFill>
                  <a:srgbClr val="444444"/>
                </a:solidFill>
                <a:latin typeface="微软雅黑"/>
                <a:ea typeface="微软雅黑"/>
              </a:rPr>
              <a:t>Кислород</a:t>
            </a:r>
            <a:endParaRPr lang="cs-CZ" sz="1600" b="0" strike="noStrike" spc="-1" dirty="0">
              <a:latin typeface="Arial"/>
            </a:endParaRPr>
          </a:p>
        </p:txBody>
      </p:sp>
      <p:sp>
        <p:nvSpPr>
          <p:cNvPr id="133" name="CustomShape 16"/>
          <p:cNvSpPr/>
          <p:nvPr/>
        </p:nvSpPr>
        <p:spPr>
          <a:xfrm>
            <a:off x="11062800" y="3660840"/>
            <a:ext cx="954720" cy="461621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50000"/>
              </a:lnSpc>
            </a:pPr>
            <a:r>
              <a:rPr lang="bg-BG" spc="-1" dirty="0">
                <a:solidFill>
                  <a:srgbClr val="000000"/>
                </a:solidFill>
                <a:latin typeface="Calibri"/>
              </a:rPr>
              <a:t>Анод</a:t>
            </a:r>
            <a:endParaRPr lang="cs-CZ" sz="1600" b="0" strike="noStrike" spc="-1" dirty="0">
              <a:latin typeface="Arial"/>
            </a:endParaRPr>
          </a:p>
        </p:txBody>
      </p:sp>
      <p:sp>
        <p:nvSpPr>
          <p:cNvPr id="134" name="CustomShape 17"/>
          <p:cNvSpPr/>
          <p:nvPr/>
        </p:nvSpPr>
        <p:spPr>
          <a:xfrm>
            <a:off x="7266959" y="5802480"/>
            <a:ext cx="1184313" cy="460211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50000"/>
              </a:lnSpc>
            </a:pPr>
            <a:r>
              <a:rPr lang="bg-BG" sz="1600" b="0" strike="noStrike" spc="-1" dirty="0" smtClean="0">
                <a:latin typeface="Arial"/>
              </a:rPr>
              <a:t>Батерия</a:t>
            </a:r>
            <a:endParaRPr lang="cs-CZ" sz="1600" b="0" strike="noStrike" spc="-1" dirty="0">
              <a:latin typeface="Arial"/>
            </a:endParaRPr>
          </a:p>
        </p:txBody>
      </p:sp>
      <p:sp>
        <p:nvSpPr>
          <p:cNvPr id="135" name="Line 18"/>
          <p:cNvSpPr/>
          <p:nvPr/>
        </p:nvSpPr>
        <p:spPr>
          <a:xfrm>
            <a:off x="8113320" y="1964880"/>
            <a:ext cx="621000" cy="759600"/>
          </a:xfrm>
          <a:prstGeom prst="line">
            <a:avLst/>
          </a:prstGeom>
          <a:ln>
            <a:rou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36" name="Line 19"/>
          <p:cNvSpPr/>
          <p:nvPr/>
        </p:nvSpPr>
        <p:spPr>
          <a:xfrm>
            <a:off x="8033040" y="3402720"/>
            <a:ext cx="713880" cy="1125360"/>
          </a:xfrm>
          <a:prstGeom prst="line">
            <a:avLst/>
          </a:prstGeom>
          <a:ln>
            <a:rou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37" name="Line 20"/>
          <p:cNvSpPr/>
          <p:nvPr/>
        </p:nvSpPr>
        <p:spPr>
          <a:xfrm flipH="1">
            <a:off x="10855080" y="2007000"/>
            <a:ext cx="500400" cy="666720"/>
          </a:xfrm>
          <a:prstGeom prst="line">
            <a:avLst/>
          </a:prstGeom>
          <a:ln>
            <a:rou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  <p:sp>
        <p:nvSpPr>
          <p:cNvPr id="138" name="Line 21"/>
          <p:cNvSpPr/>
          <p:nvPr/>
        </p:nvSpPr>
        <p:spPr>
          <a:xfrm flipH="1">
            <a:off x="10842480" y="4181760"/>
            <a:ext cx="500400" cy="667080"/>
          </a:xfrm>
          <a:prstGeom prst="line">
            <a:avLst/>
          </a:prstGeom>
          <a:ln>
            <a:rou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CustomShape 1"/>
          <p:cNvSpPr/>
          <p:nvPr/>
        </p:nvSpPr>
        <p:spPr>
          <a:xfrm>
            <a:off x="531073" y="397600"/>
            <a:ext cx="11128536" cy="5833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3200" spc="-1" dirty="0" smtClean="0">
                <a:solidFill>
                  <a:srgbClr val="FFFFFF"/>
                </a:solidFill>
                <a:latin typeface="Arial Narrow"/>
                <a:ea typeface="思源黑体 CN Heavy"/>
              </a:rPr>
              <a:t>ВОДА-БОГАТА НА ВОДОРОД – АНТИОКСИДАНТЕН ЕКСПЕРИМЕНТ</a:t>
            </a:r>
            <a:endParaRPr lang="bg-BG" sz="3200" b="0" strike="noStrike" spc="-1" dirty="0" smtClean="0">
              <a:solidFill>
                <a:srgbClr val="FFFFFF"/>
              </a:solidFill>
              <a:latin typeface="Arial Narrow"/>
              <a:ea typeface="思源黑体 CN Heavy"/>
            </a:endParaRPr>
          </a:p>
        </p:txBody>
      </p:sp>
      <p:sp>
        <p:nvSpPr>
          <p:cNvPr id="140" name="CustomShape 2"/>
          <p:cNvSpPr/>
          <p:nvPr/>
        </p:nvSpPr>
        <p:spPr>
          <a:xfrm>
            <a:off x="354839" y="1531470"/>
            <a:ext cx="8006400" cy="115270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marL="457200" indent="-456120">
              <a:lnSpc>
                <a:spcPct val="115000"/>
              </a:lnSpc>
              <a:buClr>
                <a:srgbClr val="000000"/>
              </a:buClr>
              <a:buFont typeface="Arial"/>
              <a:buAutoNum type="arabicPeriod"/>
            </a:pPr>
            <a:r>
              <a:rPr lang="ru-RU" sz="2000" spc="-1" dirty="0" smtClean="0">
                <a:solidFill>
                  <a:srgbClr val="000000"/>
                </a:solidFill>
                <a:latin typeface="Arial Narrow"/>
                <a:ea typeface="思源黑体 CN Medium"/>
              </a:rPr>
              <a:t>Нарежете ябълка </a:t>
            </a:r>
            <a:r>
              <a:rPr lang="ru-RU" sz="2000" spc="-1" dirty="0">
                <a:solidFill>
                  <a:srgbClr val="000000"/>
                </a:solidFill>
                <a:latin typeface="Arial Narrow"/>
                <a:ea typeface="思源黑体 CN Medium"/>
              </a:rPr>
              <a:t>на малки парченца и я оставете изложена на въздух.</a:t>
            </a:r>
            <a:endParaRPr lang="bg-BG" sz="2000" b="0" strike="noStrike" spc="-1" dirty="0" smtClean="0">
              <a:solidFill>
                <a:srgbClr val="000000"/>
              </a:solidFill>
              <a:latin typeface="Arial Narrow"/>
              <a:ea typeface="思源黑体 CN Medium"/>
            </a:endParaRPr>
          </a:p>
          <a:p>
            <a:pPr marL="457200" indent="-456120">
              <a:lnSpc>
                <a:spcPct val="115000"/>
              </a:lnSpc>
              <a:buClr>
                <a:srgbClr val="000000"/>
              </a:buClr>
              <a:buFont typeface="Arial"/>
              <a:buAutoNum type="arabicPeriod"/>
            </a:pPr>
            <a:r>
              <a:rPr lang="ru-RU" sz="2000" spc="-1" dirty="0" smtClean="0">
                <a:solidFill>
                  <a:srgbClr val="000000"/>
                </a:solidFill>
                <a:latin typeface="Arial Narrow"/>
                <a:ea typeface="思源黑体 CN Medium"/>
              </a:rPr>
              <a:t>Поставете </a:t>
            </a:r>
            <a:r>
              <a:rPr lang="ru-RU" sz="2000" spc="-1" dirty="0">
                <a:solidFill>
                  <a:srgbClr val="000000"/>
                </a:solidFill>
                <a:latin typeface="Arial Narrow"/>
                <a:ea typeface="思源黑体 CN Medium"/>
              </a:rPr>
              <a:t>едното парче в чиста вода, а другото в богата на водород вода.</a:t>
            </a:r>
            <a:endParaRPr lang="bg-BG" sz="2000" b="0" strike="noStrike" spc="-1" dirty="0" smtClean="0">
              <a:solidFill>
                <a:srgbClr val="000000"/>
              </a:solidFill>
              <a:latin typeface="Arial Narrow"/>
              <a:ea typeface="思源黑体 CN Medium"/>
            </a:endParaRPr>
          </a:p>
          <a:p>
            <a:pPr marL="457200" indent="-456120">
              <a:lnSpc>
                <a:spcPct val="115000"/>
              </a:lnSpc>
              <a:buClr>
                <a:srgbClr val="000000"/>
              </a:buClr>
              <a:buFont typeface="Arial"/>
              <a:buAutoNum type="arabicPeriod"/>
            </a:pPr>
            <a:r>
              <a:rPr lang="ru-RU" sz="2000" spc="-1" dirty="0" smtClean="0">
                <a:solidFill>
                  <a:srgbClr val="000000"/>
                </a:solidFill>
                <a:latin typeface="Arial Narrow"/>
                <a:ea typeface="思源黑体 CN Medium"/>
              </a:rPr>
              <a:t>Изчакайте </a:t>
            </a:r>
            <a:r>
              <a:rPr lang="ru-RU" sz="2000" spc="-1" dirty="0">
                <a:solidFill>
                  <a:srgbClr val="000000"/>
                </a:solidFill>
                <a:latin typeface="Arial Narrow"/>
                <a:ea typeface="思源黑体 CN Medium"/>
              </a:rPr>
              <a:t>известно време, за да сравните окислителния ефект.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41" name="CustomShape 3"/>
          <p:cNvSpPr/>
          <p:nvPr/>
        </p:nvSpPr>
        <p:spPr>
          <a:xfrm>
            <a:off x="173769" y="5540144"/>
            <a:ext cx="2640188" cy="7064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marL="457200" indent="-457200">
              <a:lnSpc>
                <a:spcPct val="100000"/>
              </a:lnSpc>
              <a:buAutoNum type="circleNumDbPlain"/>
            </a:pPr>
            <a:r>
              <a:rPr lang="bg-BG" sz="2000" b="1" spc="-1" dirty="0" smtClean="0">
                <a:solidFill>
                  <a:srgbClr val="FF6D6D"/>
                </a:solidFill>
                <a:latin typeface="Arial Narrow"/>
                <a:ea typeface="微软雅黑"/>
              </a:rPr>
              <a:t>Парчето изложено </a:t>
            </a:r>
          </a:p>
          <a:p>
            <a:pPr>
              <a:lnSpc>
                <a:spcPct val="100000"/>
              </a:lnSpc>
            </a:pPr>
            <a:r>
              <a:rPr lang="bg-BG" sz="2000" b="1" spc="-1" dirty="0" smtClean="0">
                <a:solidFill>
                  <a:srgbClr val="FF6D6D"/>
                </a:solidFill>
                <a:latin typeface="Arial Narrow"/>
                <a:ea typeface="微软雅黑"/>
              </a:rPr>
              <a:t>на въздух</a:t>
            </a:r>
          </a:p>
        </p:txBody>
      </p:sp>
      <p:sp>
        <p:nvSpPr>
          <p:cNvPr id="142" name="CustomShape 4"/>
          <p:cNvSpPr/>
          <p:nvPr/>
        </p:nvSpPr>
        <p:spPr>
          <a:xfrm>
            <a:off x="2813957" y="5622480"/>
            <a:ext cx="2659424" cy="7064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marL="457200" indent="-457200" algn="ctr">
              <a:lnSpc>
                <a:spcPct val="100000"/>
              </a:lnSpc>
              <a:buAutoNum type="circleNumDbPlain" startAt="2"/>
            </a:pPr>
            <a:r>
              <a:rPr lang="bg-BG" sz="2000" b="1" strike="noStrike" spc="-1" dirty="0" smtClean="0">
                <a:solidFill>
                  <a:srgbClr val="FF6D6D"/>
                </a:solidFill>
                <a:latin typeface="Arial Narrow"/>
                <a:ea typeface="微软雅黑"/>
              </a:rPr>
              <a:t>Парчето поставено</a:t>
            </a:r>
          </a:p>
          <a:p>
            <a:pPr algn="ctr">
              <a:lnSpc>
                <a:spcPct val="100000"/>
              </a:lnSpc>
            </a:pPr>
            <a:r>
              <a:rPr lang="bg-BG" sz="2000" b="1" strike="noStrike" spc="-1" dirty="0" smtClean="0">
                <a:solidFill>
                  <a:srgbClr val="FF6D6D"/>
                </a:solidFill>
                <a:latin typeface="Arial Narrow"/>
                <a:ea typeface="微软雅黑"/>
              </a:rPr>
              <a:t>в нормална вода</a:t>
            </a:r>
          </a:p>
        </p:txBody>
      </p:sp>
      <p:sp>
        <p:nvSpPr>
          <p:cNvPr id="143" name="CustomShape 5"/>
          <p:cNvSpPr/>
          <p:nvPr/>
        </p:nvSpPr>
        <p:spPr>
          <a:xfrm>
            <a:off x="5473381" y="5622758"/>
            <a:ext cx="3586409" cy="7064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marL="457200" indent="-457200" algn="ctr">
              <a:lnSpc>
                <a:spcPct val="100000"/>
              </a:lnSpc>
              <a:buAutoNum type="circleNumDbPlain" startAt="3"/>
            </a:pPr>
            <a:r>
              <a:rPr lang="bg-BG" sz="2000" b="1" strike="noStrike" spc="-1" dirty="0" smtClean="0">
                <a:solidFill>
                  <a:srgbClr val="FF6D6D"/>
                </a:solidFill>
                <a:latin typeface="Arial Narrow"/>
                <a:ea typeface="微软雅黑"/>
              </a:rPr>
              <a:t>Парчето поставено в богата</a:t>
            </a:r>
          </a:p>
          <a:p>
            <a:pPr algn="ctr">
              <a:lnSpc>
                <a:spcPct val="100000"/>
              </a:lnSpc>
            </a:pPr>
            <a:r>
              <a:rPr lang="bg-BG" sz="2000" b="1" strike="noStrike" spc="-1" dirty="0" smtClean="0">
                <a:solidFill>
                  <a:srgbClr val="FF6D6D"/>
                </a:solidFill>
                <a:latin typeface="Arial Narrow"/>
                <a:ea typeface="微软雅黑"/>
              </a:rPr>
              <a:t> на водород вода</a:t>
            </a:r>
          </a:p>
        </p:txBody>
      </p:sp>
      <p:sp>
        <p:nvSpPr>
          <p:cNvPr id="144" name="CustomShape 6"/>
          <p:cNvSpPr/>
          <p:nvPr/>
        </p:nvSpPr>
        <p:spPr>
          <a:xfrm>
            <a:off x="8826120" y="1652040"/>
            <a:ext cx="3205800" cy="1775880"/>
          </a:xfrm>
          <a:prstGeom prst="borderCallout1">
            <a:avLst>
              <a:gd name="adj1" fmla="val 53006"/>
              <a:gd name="adj2" fmla="val 426"/>
              <a:gd name="adj3" fmla="val 123493"/>
              <a:gd name="adj4" fmla="val -31076"/>
            </a:avLst>
          </a:pr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/>
          </a:gradFill>
          <a:ln>
            <a:solidFill>
              <a:schemeClr val="accent5">
                <a:lumMod val="40000"/>
                <a:lumOff val="6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</a:rPr>
              <a:t>АНТИОКСИДАЦИОНЕН </a:t>
            </a:r>
            <a:r>
              <a:rPr lang="ru-RU" b="1" spc="-1" dirty="0" smtClean="0">
                <a:solidFill>
                  <a:srgbClr val="000000"/>
                </a:solidFill>
              </a:rPr>
              <a:t>ЕФЕКТ - Ябълката</a:t>
            </a:r>
            <a:r>
              <a:rPr lang="ru-RU" spc="-1" dirty="0" smtClean="0">
                <a:solidFill>
                  <a:srgbClr val="000000"/>
                </a:solidFill>
              </a:rPr>
              <a:t>, ПОСТАВЕНА </a:t>
            </a:r>
            <a:r>
              <a:rPr lang="ru-RU" spc="-1" dirty="0">
                <a:solidFill>
                  <a:srgbClr val="000000"/>
                </a:solidFill>
              </a:rPr>
              <a:t>В </a:t>
            </a:r>
            <a:r>
              <a:rPr lang="ru-RU" spc="-1" dirty="0" smtClean="0">
                <a:solidFill>
                  <a:srgbClr val="000000"/>
                </a:solidFill>
              </a:rPr>
              <a:t>БОГАТАТА НА ВОДОРОД ВОДА, ИЗГЛЕЖДА СВЕЖА И С ЯРЪК ЦВЯТ.</a:t>
            </a:r>
            <a:endParaRPr lang="cs-CZ" sz="180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图片 1"/>
          <p:cNvPicPr/>
          <p:nvPr/>
        </p:nvPicPr>
        <p:blipFill>
          <a:blip r:embed="rId4"/>
          <a:srcRect l="35649" t="6753" r="25881" b="15841"/>
          <a:stretch/>
        </p:blipFill>
        <p:spPr>
          <a:xfrm>
            <a:off x="-183960" y="27720"/>
            <a:ext cx="5513040" cy="6829200"/>
          </a:xfrm>
          <a:prstGeom prst="rect">
            <a:avLst/>
          </a:prstGeom>
          <a:ln>
            <a:noFill/>
          </a:ln>
        </p:spPr>
      </p:pic>
      <p:grpSp>
        <p:nvGrpSpPr>
          <p:cNvPr id="146" name="Group 1"/>
          <p:cNvGrpSpPr/>
          <p:nvPr/>
        </p:nvGrpSpPr>
        <p:grpSpPr>
          <a:xfrm>
            <a:off x="3689679" y="1325396"/>
            <a:ext cx="2388960" cy="2563982"/>
            <a:chOff x="3658530" y="1373155"/>
            <a:chExt cx="2388960" cy="2563982"/>
          </a:xfrm>
        </p:grpSpPr>
        <p:sp>
          <p:nvSpPr>
            <p:cNvPr id="147" name="CustomShape 2"/>
            <p:cNvSpPr/>
            <p:nvPr/>
          </p:nvSpPr>
          <p:spPr>
            <a:xfrm>
              <a:off x="3658530" y="1423977"/>
              <a:ext cx="2388960" cy="2513160"/>
            </a:xfrm>
            <a:prstGeom prst="roundRect">
              <a:avLst>
                <a:gd name="adj" fmla="val 4060"/>
              </a:avLst>
            </a:prstGeom>
            <a:solidFill>
              <a:schemeClr val="bg1"/>
            </a:solidFill>
            <a:ln w="9360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cs-CZ" sz="1400" b="0" strike="noStrike" spc="-1" dirty="0">
                  <a:solidFill>
                    <a:srgbClr val="000000"/>
                  </a:solidFill>
                  <a:latin typeface="Arial"/>
                  <a:ea typeface="DejaVu Sans"/>
                </a:rPr>
                <a:t>   </a:t>
              </a:r>
              <a:endParaRPr lang="cs-CZ" sz="1400" b="0" strike="noStrike" spc="-1" dirty="0">
                <a:latin typeface="Arial"/>
              </a:endParaRPr>
            </a:p>
            <a:p>
              <a:pPr>
                <a:lnSpc>
                  <a:spcPct val="150000"/>
                </a:lnSpc>
              </a:pPr>
              <a:endParaRPr lang="cs-CZ" sz="1400" b="0" strike="noStrike" spc="-1" dirty="0">
                <a:latin typeface="Arial"/>
              </a:endParaRPr>
            </a:p>
            <a:p>
              <a:pPr marL="123840" indent="-122760" algn="ctr">
                <a:lnSpc>
                  <a:spcPct val="150000"/>
                </a:lnSpc>
                <a:buClr>
                  <a:srgbClr val="000000"/>
                </a:buClr>
                <a:buFont typeface="Arial"/>
                <a:buChar char="•"/>
              </a:pPr>
              <a:r>
                <a:rPr lang="ru-RU" sz="1600" spc="-1" dirty="0">
                  <a:solidFill>
                    <a:srgbClr val="000000"/>
                  </a:solidFill>
                  <a:latin typeface="Arial Narrow"/>
                  <a:ea typeface="思源黑体 CN Medium"/>
                </a:rPr>
                <a:t>Концентрация на </a:t>
              </a:r>
              <a:r>
                <a:rPr lang="ru-RU" sz="1600" spc="-1" dirty="0" smtClean="0">
                  <a:solidFill>
                    <a:srgbClr val="000000"/>
                  </a:solidFill>
                  <a:latin typeface="Arial Narrow"/>
                  <a:ea typeface="思源黑体 CN Medium"/>
                </a:rPr>
                <a:t>водород </a:t>
              </a:r>
            </a:p>
            <a:p>
              <a:pPr marL="1080" algn="ctr">
                <a:lnSpc>
                  <a:spcPct val="150000"/>
                </a:lnSpc>
                <a:buClr>
                  <a:srgbClr val="000000"/>
                </a:buClr>
              </a:pPr>
              <a:r>
                <a:rPr lang="ru-RU" sz="1600" spc="-1" dirty="0" smtClean="0">
                  <a:solidFill>
                    <a:srgbClr val="000000"/>
                  </a:solidFill>
                  <a:latin typeface="Arial Narrow"/>
                  <a:ea typeface="思源黑体 CN Medium"/>
                </a:rPr>
                <a:t>над  </a:t>
              </a:r>
              <a:r>
                <a:rPr lang="ru-RU" sz="1600" spc="-1" dirty="0">
                  <a:solidFill>
                    <a:srgbClr val="000000"/>
                  </a:solidFill>
                  <a:latin typeface="Arial Narrow"/>
                  <a:ea typeface="思源黑体 CN Medium"/>
                </a:rPr>
                <a:t>1000 </a:t>
              </a:r>
              <a:r>
                <a:rPr lang="ru-RU" sz="1600" spc="-1" dirty="0" smtClean="0">
                  <a:solidFill>
                    <a:srgbClr val="000000"/>
                  </a:solidFill>
                  <a:latin typeface="Arial Narrow"/>
                  <a:ea typeface="思源黑体 CN Medium"/>
                </a:rPr>
                <a:t>ppb;</a:t>
              </a:r>
            </a:p>
            <a:p>
              <a:pPr marL="123840" indent="-122760" algn="ctr">
                <a:lnSpc>
                  <a:spcPct val="150000"/>
                </a:lnSpc>
                <a:buClr>
                  <a:srgbClr val="000000"/>
                </a:buClr>
                <a:buFont typeface="Arial"/>
                <a:buChar char="•"/>
              </a:pPr>
              <a:r>
                <a:rPr lang="ru-RU" sz="1600" spc="-1" dirty="0" smtClean="0">
                  <a:solidFill>
                    <a:srgbClr val="000000"/>
                  </a:solidFill>
                  <a:latin typeface="Arial Narrow"/>
                  <a:ea typeface="思源黑体 CN Medium"/>
                </a:rPr>
                <a:t>Висока чистота;</a:t>
              </a:r>
            </a:p>
            <a:p>
              <a:pPr marL="123840" indent="-122760" algn="ctr">
                <a:lnSpc>
                  <a:spcPct val="150000"/>
                </a:lnSpc>
                <a:buClr>
                  <a:srgbClr val="000000"/>
                </a:buClr>
                <a:buFont typeface="Arial"/>
                <a:buChar char="•"/>
              </a:pPr>
              <a:r>
                <a:rPr lang="ru-RU" sz="1600" spc="-1" dirty="0" smtClean="0">
                  <a:solidFill>
                    <a:srgbClr val="000000"/>
                  </a:solidFill>
                  <a:latin typeface="Arial Narrow"/>
                  <a:ea typeface="思源黑体 CN Medium"/>
                </a:rPr>
                <a:t>Лесно </a:t>
              </a:r>
              <a:r>
                <a:rPr lang="ru-RU" sz="1600" spc="-1" dirty="0">
                  <a:solidFill>
                    <a:srgbClr val="000000"/>
                  </a:solidFill>
                  <a:latin typeface="Arial Narrow"/>
                  <a:ea typeface="思源黑体 CN Medium"/>
                </a:rPr>
                <a:t>се </a:t>
              </a:r>
              <a:r>
                <a:rPr lang="ru-RU" sz="1600" spc="-1" dirty="0" smtClean="0">
                  <a:solidFill>
                    <a:srgbClr val="000000"/>
                  </a:solidFill>
                  <a:latin typeface="Arial Narrow"/>
                  <a:ea typeface="思源黑体 CN Medium"/>
                </a:rPr>
                <a:t>абсорбира;</a:t>
              </a:r>
              <a:endParaRPr lang="cs-CZ" sz="1600" b="0" strike="noStrike" spc="-1" dirty="0">
                <a:latin typeface="Arial"/>
              </a:endParaRPr>
            </a:p>
          </p:txBody>
        </p:sp>
        <p:sp>
          <p:nvSpPr>
            <p:cNvPr id="148" name="CustomShape 3"/>
            <p:cNvSpPr/>
            <p:nvPr/>
          </p:nvSpPr>
          <p:spPr>
            <a:xfrm>
              <a:off x="3740931" y="1373155"/>
              <a:ext cx="2249640" cy="82980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360">
              <a:solidFill>
                <a:schemeClr val="accent1">
                  <a:lumMod val="60000"/>
                  <a:lumOff val="40000"/>
                </a:schemeClr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ru-RU" sz="1600" b="1" spc="-1" dirty="0" smtClean="0">
                <a:solidFill>
                  <a:srgbClr val="000000"/>
                </a:solidFill>
                <a:latin typeface="Arial Narrow"/>
                <a:ea typeface="思源黑体 CN Heavy"/>
              </a:endParaRPr>
            </a:p>
            <a:p>
              <a:pPr algn="ctr">
                <a:lnSpc>
                  <a:spcPct val="100000"/>
                </a:lnSpc>
              </a:pPr>
              <a:r>
                <a:rPr lang="ru-RU" sz="1600" b="1" spc="-1" dirty="0" smtClean="0">
                  <a:solidFill>
                    <a:srgbClr val="000000"/>
                  </a:solidFill>
                  <a:latin typeface="Arial Narrow"/>
                  <a:ea typeface="思源黑体 CN Heavy"/>
                </a:rPr>
                <a:t>ВИСОКА ЕФЕКТИВНОСТ</a:t>
              </a:r>
              <a:endParaRPr lang="en-GB" sz="1600" b="1" spc="-1" dirty="0" smtClean="0">
                <a:solidFill>
                  <a:srgbClr val="000000"/>
                </a:solidFill>
                <a:latin typeface="Arial Narrow"/>
                <a:ea typeface="思源黑体 CN Heavy"/>
              </a:endParaRPr>
            </a:p>
            <a:p>
              <a:pPr algn="ctr">
                <a:lnSpc>
                  <a:spcPct val="100000"/>
                </a:lnSpc>
              </a:pPr>
              <a:r>
                <a:rPr lang="ru-RU" sz="1600" b="1" spc="-1" dirty="0" smtClean="0">
                  <a:solidFill>
                    <a:srgbClr val="000000"/>
                  </a:solidFill>
                  <a:latin typeface="Arial Narrow"/>
                  <a:ea typeface="思源黑体 CN Heavy"/>
                </a:rPr>
                <a:t> В</a:t>
              </a:r>
              <a:r>
                <a:rPr lang="en-GB" sz="1600" b="1" spc="-1" dirty="0" smtClean="0">
                  <a:solidFill>
                    <a:srgbClr val="000000"/>
                  </a:solidFill>
                  <a:latin typeface="Arial Narrow"/>
                  <a:ea typeface="思源黑体 CN Heavy"/>
                </a:rPr>
                <a:t> </a:t>
              </a:r>
              <a:r>
                <a:rPr lang="ru-RU" sz="1600" b="1" spc="-1" dirty="0" smtClean="0">
                  <a:solidFill>
                    <a:srgbClr val="000000"/>
                  </a:solidFill>
                  <a:latin typeface="Arial Narrow"/>
                  <a:ea typeface="思源黑体 CN Heavy"/>
                </a:rPr>
                <a:t>ПРОИЗВОДСТВО</a:t>
              </a:r>
              <a:r>
                <a:rPr lang="bg-BG" sz="1600" b="1" spc="-1" dirty="0" smtClean="0">
                  <a:solidFill>
                    <a:srgbClr val="000000"/>
                  </a:solidFill>
                  <a:latin typeface="Arial Narrow"/>
                  <a:ea typeface="思源黑体 CN Heavy"/>
                </a:rPr>
                <a:t>ТО</a:t>
              </a:r>
              <a:endParaRPr lang="en-GB" sz="1600" b="1" spc="-1" dirty="0" smtClean="0">
                <a:solidFill>
                  <a:srgbClr val="000000"/>
                </a:solidFill>
                <a:latin typeface="Arial Narrow"/>
                <a:ea typeface="思源黑体 CN Heavy"/>
              </a:endParaRPr>
            </a:p>
            <a:p>
              <a:pPr algn="ctr">
                <a:lnSpc>
                  <a:spcPct val="100000"/>
                </a:lnSpc>
              </a:pPr>
              <a:r>
                <a:rPr lang="ru-RU" sz="1600" b="1" spc="-1" dirty="0" smtClean="0">
                  <a:solidFill>
                    <a:srgbClr val="000000"/>
                  </a:solidFill>
                  <a:latin typeface="Arial Narrow"/>
                  <a:ea typeface="思源黑体 CN Heavy"/>
                </a:rPr>
                <a:t> </a:t>
              </a:r>
              <a:r>
                <a:rPr lang="ru-RU" sz="1600" b="1" spc="-1" dirty="0">
                  <a:solidFill>
                    <a:srgbClr val="000000"/>
                  </a:solidFill>
                  <a:latin typeface="Arial Narrow"/>
                  <a:ea typeface="思源黑体 CN Heavy"/>
                </a:rPr>
                <a:t>НА ВОДОРОД</a:t>
              </a:r>
              <a:endParaRPr lang="en-GB" sz="1600" b="1" strike="noStrike" spc="-1" dirty="0" smtClean="0">
                <a:solidFill>
                  <a:srgbClr val="000000"/>
                </a:solidFill>
                <a:latin typeface="Arial Narrow"/>
                <a:ea typeface="思源黑体 CN Heavy"/>
              </a:endParaRPr>
            </a:p>
            <a:p>
              <a:pPr algn="ctr">
                <a:lnSpc>
                  <a:spcPct val="100000"/>
                </a:lnSpc>
              </a:pPr>
              <a:endParaRPr lang="cs-CZ" sz="1600" b="0" strike="noStrike" spc="-1" dirty="0">
                <a:latin typeface="Arial"/>
              </a:endParaRPr>
            </a:p>
          </p:txBody>
        </p:sp>
      </p:grpSp>
      <p:sp>
        <p:nvSpPr>
          <p:cNvPr id="149" name="CustomShape 4"/>
          <p:cNvSpPr/>
          <p:nvPr/>
        </p:nvSpPr>
        <p:spPr>
          <a:xfrm>
            <a:off x="6387120" y="1229400"/>
            <a:ext cx="2388960" cy="2513160"/>
          </a:xfrm>
          <a:prstGeom prst="roundRect">
            <a:avLst>
              <a:gd name="adj" fmla="val 4060"/>
            </a:avLst>
          </a:prstGeom>
          <a:solidFill>
            <a:schemeClr val="bg1"/>
          </a:solidFill>
          <a:ln w="9360">
            <a:solidFill>
              <a:schemeClr val="accent1">
                <a:lumMod val="60000"/>
                <a:lumOff val="4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50000"/>
              </a:lnSpc>
            </a:pPr>
            <a:endParaRPr lang="cs-CZ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</a:pPr>
            <a:endParaRPr lang="cs-CZ" sz="1800" b="0" strike="noStrike" spc="-1" dirty="0">
              <a:latin typeface="Arial"/>
            </a:endParaRPr>
          </a:p>
          <a:p>
            <a:pPr marL="82550" indent="-825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sz="1400" spc="-1" dirty="0">
                <a:latin typeface="Arial Narrow" panose="020B0606020202030204" pitchFamily="34" charset="0"/>
              </a:rPr>
              <a:t>Висока </a:t>
            </a:r>
            <a:r>
              <a:rPr lang="bg-BG" sz="1400" spc="-1" dirty="0" smtClean="0">
                <a:latin typeface="Arial Narrow" panose="020B0606020202030204" pitchFamily="34" charset="0"/>
              </a:rPr>
              <a:t>разтворимост</a:t>
            </a:r>
          </a:p>
          <a:p>
            <a:pPr marL="82550" indent="-825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sz="1400" spc="-1" dirty="0">
                <a:latin typeface="Arial Narrow" panose="020B0606020202030204" pitchFamily="34" charset="0"/>
              </a:rPr>
              <a:t>Н2 се съединява </a:t>
            </a:r>
            <a:r>
              <a:rPr lang="bg-BG" sz="1400" spc="-1" dirty="0" smtClean="0">
                <a:latin typeface="Arial Narrow" panose="020B0606020202030204" pitchFamily="34" charset="0"/>
              </a:rPr>
              <a:t>лесно</a:t>
            </a:r>
          </a:p>
          <a:p>
            <a:pPr marL="82550" indent="-825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sz="1400" spc="-1" dirty="0" smtClean="0">
                <a:latin typeface="Arial Narrow" panose="020B0606020202030204" pitchFamily="34" charset="0"/>
              </a:rPr>
              <a:t>прониква </a:t>
            </a:r>
            <a:r>
              <a:rPr lang="bg-BG" sz="1400" spc="-1" dirty="0">
                <a:latin typeface="Arial Narrow" panose="020B0606020202030204" pitchFamily="34" charset="0"/>
              </a:rPr>
              <a:t>в кожните </a:t>
            </a:r>
            <a:r>
              <a:rPr lang="bg-BG" sz="1400" spc="-1" dirty="0" smtClean="0">
                <a:latin typeface="Arial Narrow" panose="020B0606020202030204" pitchFamily="34" charset="0"/>
              </a:rPr>
              <a:t>клетки</a:t>
            </a:r>
          </a:p>
          <a:p>
            <a:pPr marL="82550" indent="-825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sz="1400" spc="-1" dirty="0" smtClean="0">
                <a:latin typeface="Arial Narrow" panose="020B0606020202030204" pitchFamily="34" charset="0"/>
              </a:rPr>
              <a:t>Отстранява </a:t>
            </a:r>
            <a:r>
              <a:rPr lang="bg-BG" sz="1400" spc="-1" dirty="0">
                <a:latin typeface="Arial Narrow" panose="020B0606020202030204" pitchFamily="34" charset="0"/>
              </a:rPr>
              <a:t>свободните радикали</a:t>
            </a:r>
            <a:endParaRPr lang="en-US" sz="1400" b="0" strike="noStrike" spc="-1" dirty="0">
              <a:latin typeface="Arial Narrow" panose="020B0606020202030204" pitchFamily="34" charset="0"/>
            </a:endParaRPr>
          </a:p>
        </p:txBody>
      </p:sp>
      <p:sp>
        <p:nvSpPr>
          <p:cNvPr id="150" name="CustomShape 5"/>
          <p:cNvSpPr/>
          <p:nvPr/>
        </p:nvSpPr>
        <p:spPr>
          <a:xfrm>
            <a:off x="6461640" y="1303560"/>
            <a:ext cx="2248200" cy="401040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cs-CZ" sz="1800" b="0" strike="noStrike" spc="-1">
                <a:solidFill>
                  <a:srgbClr val="FFFFFF"/>
                </a:solidFill>
                <a:latin typeface="思源黑体 CN Heavy"/>
                <a:ea typeface="思源黑体 CN Heavy"/>
              </a:rPr>
              <a:t>负电位水</a:t>
            </a:r>
            <a:endParaRPr lang="cs-CZ" sz="1800" b="0" strike="noStrike" spc="-1">
              <a:latin typeface="Arial"/>
            </a:endParaRPr>
          </a:p>
        </p:txBody>
      </p:sp>
      <p:sp>
        <p:nvSpPr>
          <p:cNvPr id="151" name="CustomShape 6"/>
          <p:cNvSpPr/>
          <p:nvPr/>
        </p:nvSpPr>
        <p:spPr>
          <a:xfrm>
            <a:off x="9055439" y="1229400"/>
            <a:ext cx="2605423" cy="2513160"/>
          </a:xfrm>
          <a:prstGeom prst="roundRect">
            <a:avLst>
              <a:gd name="adj" fmla="val 4060"/>
            </a:avLst>
          </a:prstGeom>
          <a:solidFill>
            <a:schemeClr val="bg1"/>
          </a:solidFill>
          <a:ln w="9360">
            <a:solidFill>
              <a:schemeClr val="accent1">
                <a:lumMod val="60000"/>
                <a:lumOff val="4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50000"/>
              </a:lnSpc>
            </a:pPr>
            <a:endParaRPr lang="cs-CZ" sz="1800" b="0" strike="noStrike" spc="-1" dirty="0">
              <a:latin typeface="Arial"/>
            </a:endParaRPr>
          </a:p>
          <a:p>
            <a:pPr>
              <a:lnSpc>
                <a:spcPct val="150000"/>
              </a:lnSpc>
            </a:pPr>
            <a:endParaRPr lang="cs-CZ" sz="1800" b="0" strike="noStrike" spc="-1" dirty="0">
              <a:latin typeface="Arial"/>
            </a:endParaRPr>
          </a:p>
          <a:p>
            <a:pPr marL="179280" indent="-97200" algn="ctr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Генерирайте водород </a:t>
            </a:r>
            <a:endParaRPr lang="ru-RU" sz="1400" spc="-1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2080" algn="ctr">
              <a:lnSpc>
                <a:spcPct val="150000"/>
              </a:lnSpc>
              <a:buClr>
                <a:srgbClr val="000000"/>
              </a:buClr>
            </a:pPr>
            <a:r>
              <a:rPr lang="ru-RU" sz="1400" spc="-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 </a:t>
            </a:r>
            <a:r>
              <a:rPr lang="ru-RU" sz="14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ru-RU" sz="1400" spc="-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минути;</a:t>
            </a:r>
          </a:p>
          <a:p>
            <a:pPr marL="179280" indent="-97200" algn="ctr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до </a:t>
            </a:r>
            <a:r>
              <a:rPr lang="ru-RU" sz="1400" spc="-1" dirty="0">
                <a:latin typeface="Calibri" panose="020F0502020204030204" pitchFamily="34" charset="0"/>
                <a:cs typeface="Calibri" panose="020F0502020204030204" pitchFamily="34" charset="0"/>
              </a:rPr>
              <a:t>20 цикъла на </a:t>
            </a:r>
            <a:r>
              <a:rPr lang="ru-RU" sz="14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електролиза</a:t>
            </a:r>
          </a:p>
          <a:p>
            <a:pPr marL="82080" algn="ctr">
              <a:lnSpc>
                <a:spcPct val="150000"/>
              </a:lnSpc>
              <a:buClr>
                <a:srgbClr val="000000"/>
              </a:buClr>
            </a:pPr>
            <a:r>
              <a:rPr lang="ru-RU" sz="1400" spc="-1" dirty="0" smtClean="0">
                <a:latin typeface="Calibri" panose="020F0502020204030204" pitchFamily="34" charset="0"/>
                <a:cs typeface="Calibri" panose="020F0502020204030204" pitchFamily="34" charset="0"/>
              </a:rPr>
              <a:t>на пълно зареждане;</a:t>
            </a:r>
            <a:endParaRPr lang="en-US" sz="140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2" name="CustomShape 7"/>
          <p:cNvSpPr/>
          <p:nvPr/>
        </p:nvSpPr>
        <p:spPr>
          <a:xfrm>
            <a:off x="9128160" y="1303560"/>
            <a:ext cx="2248200" cy="401040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cs-CZ" sz="1800" b="1" strike="noStrike" spc="-1">
                <a:solidFill>
                  <a:srgbClr val="FFFFFF"/>
                </a:solidFill>
                <a:latin typeface="思源黑体 CN Heavy"/>
                <a:ea typeface="思源黑体 CN Heavy"/>
              </a:rPr>
              <a:t>长效电解</a:t>
            </a:r>
            <a:endParaRPr lang="cs-CZ" sz="1800" b="0" strike="noStrike" spc="-1">
              <a:latin typeface="Arial"/>
            </a:endParaRPr>
          </a:p>
        </p:txBody>
      </p:sp>
      <p:sp>
        <p:nvSpPr>
          <p:cNvPr id="153" name="CustomShape 8"/>
          <p:cNvSpPr/>
          <p:nvPr/>
        </p:nvSpPr>
        <p:spPr>
          <a:xfrm>
            <a:off x="9055440" y="3866040"/>
            <a:ext cx="2388960" cy="2513160"/>
          </a:xfrm>
          <a:prstGeom prst="roundRect">
            <a:avLst>
              <a:gd name="adj" fmla="val 4060"/>
            </a:avLst>
          </a:prstGeom>
          <a:solidFill>
            <a:schemeClr val="bg1"/>
          </a:solidFill>
          <a:ln w="9360">
            <a:solidFill>
              <a:schemeClr val="accent1">
                <a:lumMod val="60000"/>
                <a:lumOff val="4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50000"/>
              </a:lnSpc>
            </a:pPr>
            <a:endParaRPr lang="cs-CZ" sz="1800" b="0" strike="noStrike" spc="-1" dirty="0">
              <a:latin typeface="Arial"/>
            </a:endParaRPr>
          </a:p>
          <a:p>
            <a:pPr marL="106200" indent="-105120" algn="ctr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bg-BG" sz="1400" spc="-1" dirty="0" smtClean="0">
                <a:solidFill>
                  <a:srgbClr val="000000"/>
                </a:solidFill>
                <a:latin typeface="Arial Narrow"/>
              </a:rPr>
              <a:t>Водоустойчив;</a:t>
            </a:r>
          </a:p>
          <a:p>
            <a:pPr marL="106200" indent="-105120" algn="ctr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bg-BG" sz="1400" spc="-1" dirty="0" smtClean="0">
                <a:solidFill>
                  <a:srgbClr val="000000"/>
                </a:solidFill>
                <a:latin typeface="Arial Narrow"/>
              </a:rPr>
              <a:t>Направен от висококачествени</a:t>
            </a:r>
          </a:p>
          <a:p>
            <a:pPr marL="1080" algn="ctr">
              <a:lnSpc>
                <a:spcPct val="150000"/>
              </a:lnSpc>
              <a:buClr>
                <a:srgbClr val="000000"/>
              </a:buClr>
            </a:pPr>
            <a:r>
              <a:rPr lang="bg-BG" sz="1400" spc="-1" dirty="0" smtClean="0">
                <a:solidFill>
                  <a:srgbClr val="000000"/>
                </a:solidFill>
                <a:latin typeface="Arial Narrow"/>
              </a:rPr>
              <a:t> материали;</a:t>
            </a:r>
          </a:p>
        </p:txBody>
      </p:sp>
      <p:sp>
        <p:nvSpPr>
          <p:cNvPr id="154" name="CustomShape 9"/>
          <p:cNvSpPr/>
          <p:nvPr/>
        </p:nvSpPr>
        <p:spPr>
          <a:xfrm>
            <a:off x="9128160" y="3940200"/>
            <a:ext cx="2248200" cy="401040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cs-CZ" sz="1800" b="1" strike="noStrike" spc="-1">
                <a:solidFill>
                  <a:srgbClr val="FFFFFF"/>
                </a:solidFill>
                <a:latin typeface="思源黑体 CN Heavy"/>
                <a:ea typeface="思源黑体 CN Heavy"/>
              </a:rPr>
              <a:t>安全安心</a:t>
            </a:r>
            <a:endParaRPr lang="cs-CZ" sz="1800" b="0" strike="noStrike" spc="-1">
              <a:latin typeface="Arial"/>
            </a:endParaRPr>
          </a:p>
        </p:txBody>
      </p:sp>
      <p:sp>
        <p:nvSpPr>
          <p:cNvPr id="155" name="CustomShape 10"/>
          <p:cNvSpPr/>
          <p:nvPr/>
        </p:nvSpPr>
        <p:spPr>
          <a:xfrm>
            <a:off x="3700800" y="3866040"/>
            <a:ext cx="2388960" cy="2513160"/>
          </a:xfrm>
          <a:prstGeom prst="roundRect">
            <a:avLst>
              <a:gd name="adj" fmla="val 4060"/>
            </a:avLst>
          </a:prstGeom>
          <a:solidFill>
            <a:schemeClr val="bg1"/>
          </a:solidFill>
          <a:ln w="9360">
            <a:solidFill>
              <a:schemeClr val="accent1">
                <a:lumMod val="40000"/>
                <a:lumOff val="6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50000"/>
              </a:lnSpc>
            </a:pPr>
            <a:endParaRPr lang="cs-CZ" sz="1800" b="0" strike="noStrike" spc="-1" dirty="0">
              <a:latin typeface="Arial"/>
            </a:endParaRPr>
          </a:p>
          <a:p>
            <a:pPr marL="106200" indent="-105120" algn="ctr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bg-BG" sz="1400" spc="-1" dirty="0" smtClean="0">
                <a:solidFill>
                  <a:srgbClr val="000000"/>
                </a:solidFill>
                <a:latin typeface="Arial Narrow"/>
                <a:ea typeface="DejaVu Sans"/>
              </a:rPr>
              <a:t>Мощен воден спрей</a:t>
            </a:r>
            <a:endParaRPr lang="cs-CZ" sz="1400" b="0" strike="noStrike" spc="-1" dirty="0">
              <a:latin typeface="Arial"/>
            </a:endParaRPr>
          </a:p>
          <a:p>
            <a:pPr marL="106200" indent="-105120" algn="ctr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lang="bg-BG" sz="1400" b="0" strike="noStrike" spc="-1" dirty="0" smtClean="0">
                <a:solidFill>
                  <a:srgbClr val="000000"/>
                </a:solidFill>
                <a:latin typeface="Arial Narrow"/>
                <a:ea typeface="DejaVu Sans"/>
              </a:rPr>
              <a:t>Бърза хидратация</a:t>
            </a:r>
            <a:endParaRPr lang="cs-CZ" sz="1400" b="0" strike="noStrike" spc="-1" dirty="0">
              <a:latin typeface="Arial"/>
            </a:endParaRPr>
          </a:p>
        </p:txBody>
      </p:sp>
      <p:sp>
        <p:nvSpPr>
          <p:cNvPr id="156" name="CustomShape 11"/>
          <p:cNvSpPr/>
          <p:nvPr/>
        </p:nvSpPr>
        <p:spPr>
          <a:xfrm>
            <a:off x="3772080" y="3940200"/>
            <a:ext cx="2248200" cy="76140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360">
            <a:solidFill>
              <a:schemeClr val="accent1">
                <a:lumMod val="60000"/>
                <a:lumOff val="4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bg-BG" sz="1600" b="1" spc="-1" dirty="0" smtClean="0">
                <a:solidFill>
                  <a:srgbClr val="000000"/>
                </a:solidFill>
                <a:latin typeface="Arial Narrow"/>
                <a:ea typeface="思源黑体 CN Heavy"/>
              </a:rPr>
              <a:t>ВИСОКО КАЧЕСТВО </a:t>
            </a:r>
          </a:p>
          <a:p>
            <a:pPr algn="ctr">
              <a:lnSpc>
                <a:spcPct val="100000"/>
              </a:lnSpc>
            </a:pPr>
            <a:r>
              <a:rPr lang="bg-BG" sz="1600" b="1" spc="-1" dirty="0" smtClean="0">
                <a:solidFill>
                  <a:srgbClr val="000000"/>
                </a:solidFill>
                <a:latin typeface="Arial Narrow"/>
                <a:ea typeface="思源黑体 CN Heavy"/>
              </a:rPr>
              <a:t>РАЗПРЪСКВАЩА ГЛАВА</a:t>
            </a:r>
            <a:endParaRPr lang="bg-BG" sz="1600" b="1" spc="-1" dirty="0" smtClean="0">
              <a:solidFill>
                <a:srgbClr val="000000"/>
              </a:solidFill>
              <a:latin typeface="Arial Narrow"/>
              <a:ea typeface="思源黑体 CN Heavy"/>
            </a:endParaRPr>
          </a:p>
        </p:txBody>
      </p:sp>
      <p:sp>
        <p:nvSpPr>
          <p:cNvPr id="157" name="CustomShape 12"/>
          <p:cNvSpPr/>
          <p:nvPr/>
        </p:nvSpPr>
        <p:spPr>
          <a:xfrm>
            <a:off x="6387120" y="3866040"/>
            <a:ext cx="2388960" cy="2513160"/>
          </a:xfrm>
          <a:prstGeom prst="roundRect">
            <a:avLst>
              <a:gd name="adj" fmla="val 4060"/>
            </a:avLst>
          </a:prstGeom>
          <a:solidFill>
            <a:schemeClr val="bg1"/>
          </a:solidFill>
          <a:ln w="9360">
            <a:solidFill>
              <a:schemeClr val="accent1">
                <a:lumMod val="60000"/>
                <a:lumOff val="4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50000"/>
              </a:lnSpc>
            </a:pPr>
            <a:endParaRPr lang="cs-CZ" sz="1800" b="0" strike="noStrike" spc="-1" dirty="0">
              <a:latin typeface="Arial"/>
            </a:endParaRPr>
          </a:p>
          <a:p>
            <a:pPr marL="106363" indent="-106363" algn="ctr">
              <a:buFont typeface="Arial" panose="020B0604020202020204" pitchFamily="34" charset="0"/>
              <a:buChar char="•"/>
            </a:pPr>
            <a:endParaRPr lang="bg-BG" sz="1400" spc="-1" dirty="0" smtClean="0">
              <a:latin typeface="Arial Narrow" panose="020B0606020202030204" pitchFamily="34" charset="0"/>
            </a:endParaRPr>
          </a:p>
          <a:p>
            <a:pPr marL="106363" indent="-106363" algn="ctr">
              <a:buFont typeface="Arial" panose="020B0604020202020204" pitchFamily="34" charset="0"/>
              <a:buChar char="•"/>
            </a:pPr>
            <a:r>
              <a:rPr lang="bg-BG" sz="1400" spc="-1" dirty="0" smtClean="0">
                <a:latin typeface="Arial Narrow" panose="020B0606020202030204" pitchFamily="34" charset="0"/>
              </a:rPr>
              <a:t>Малък и леснопреносим;</a:t>
            </a:r>
            <a:endParaRPr lang="en-US" sz="1400" spc="-1" dirty="0">
              <a:latin typeface="Arial Narrow" panose="020B0606020202030204" pitchFamily="34" charset="0"/>
            </a:endParaRPr>
          </a:p>
          <a:p>
            <a:pPr algn="ctr"/>
            <a:r>
              <a:rPr lang="en-US" sz="1400" spc="-1" dirty="0">
                <a:latin typeface="Arial Narrow" panose="020B0606020202030204" pitchFamily="34" charset="0"/>
              </a:rPr>
              <a:t>– </a:t>
            </a:r>
            <a:r>
              <a:rPr lang="bg-BG" sz="1400" spc="-1" dirty="0" smtClean="0">
                <a:latin typeface="Arial Narrow" panose="020B0606020202030204" pitchFamily="34" charset="0"/>
              </a:rPr>
              <a:t>подходящ за дамска чанта;</a:t>
            </a:r>
            <a:endParaRPr lang="en-US" sz="1400" spc="-1" dirty="0">
              <a:latin typeface="Arial Narrow" panose="020B0606020202030204" pitchFamily="34" charset="0"/>
            </a:endParaRPr>
          </a:p>
          <a:p>
            <a:pPr marL="106363" indent="-106363" algn="ctr">
              <a:buFont typeface="Arial" panose="020B0604020202020204" pitchFamily="34" charset="0"/>
              <a:buChar char="•"/>
            </a:pPr>
            <a:r>
              <a:rPr lang="ru-RU" sz="1400" spc="-1" dirty="0">
                <a:solidFill>
                  <a:srgbClr val="000000"/>
                </a:solidFill>
                <a:latin typeface="Arial Narrow" panose="020B0606020202030204" pitchFamily="34" charset="0"/>
              </a:rPr>
              <a:t>Дълготрайна хидратация </a:t>
            </a:r>
            <a:r>
              <a:rPr lang="ru-RU" sz="1400" spc="-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с</a:t>
            </a:r>
          </a:p>
          <a:p>
            <a:pPr algn="ctr"/>
            <a:r>
              <a:rPr lang="ru-RU" sz="1400" spc="-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r>
              <a:rPr lang="ru-RU" sz="1400" spc="-1" dirty="0">
                <a:solidFill>
                  <a:srgbClr val="000000"/>
                </a:solidFill>
                <a:latin typeface="Arial Narrow" panose="020B0606020202030204" pitchFamily="34" charset="0"/>
              </a:rPr>
              <a:t>еднократна </a:t>
            </a:r>
            <a:r>
              <a:rPr lang="ru-RU" sz="1400" spc="-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употреба;</a:t>
            </a:r>
          </a:p>
          <a:p>
            <a:pPr marL="106363" indent="-106363" algn="ctr">
              <a:buFont typeface="Arial" panose="020B0604020202020204" pitchFamily="34" charset="0"/>
              <a:buChar char="•"/>
            </a:pPr>
            <a:r>
              <a:rPr lang="ru-RU" sz="1400" spc="-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Елегантен дизайн</a:t>
            </a:r>
            <a:r>
              <a:rPr lang="ru-RU" sz="1400" spc="-1" dirty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r>
              <a:rPr lang="ru-RU" sz="1400" spc="-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и</a:t>
            </a:r>
          </a:p>
          <a:p>
            <a:pPr algn="ctr"/>
            <a:r>
              <a:rPr lang="ru-RU" sz="1400" spc="-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3 </a:t>
            </a:r>
            <a:r>
              <a:rPr lang="ru-RU" sz="1400" spc="-1" dirty="0">
                <a:solidFill>
                  <a:srgbClr val="000000"/>
                </a:solidFill>
                <a:latin typeface="Arial Narrow" panose="020B0606020202030204" pitchFamily="34" charset="0"/>
              </a:rPr>
              <a:t>цветови </a:t>
            </a:r>
            <a:r>
              <a:rPr lang="ru-RU" sz="1400" spc="-1" dirty="0" smtClean="0">
                <a:solidFill>
                  <a:srgbClr val="000000"/>
                </a:solidFill>
                <a:latin typeface="Arial Narrow" panose="020B0606020202030204" pitchFamily="34" charset="0"/>
              </a:rPr>
              <a:t>опции;</a:t>
            </a:r>
            <a:endParaRPr lang="en-US" sz="1400" b="0" strike="noStrike" spc="-1" dirty="0">
              <a:solidFill>
                <a:srgbClr val="000000"/>
              </a:solidFill>
              <a:latin typeface="Arial Narrow" panose="020B0606020202030204" pitchFamily="34" charset="0"/>
              <a:ea typeface="DejaVu Sans"/>
            </a:endParaRPr>
          </a:p>
        </p:txBody>
      </p:sp>
      <p:sp>
        <p:nvSpPr>
          <p:cNvPr id="158" name="CustomShape 13"/>
          <p:cNvSpPr/>
          <p:nvPr/>
        </p:nvSpPr>
        <p:spPr>
          <a:xfrm>
            <a:off x="6460200" y="3940200"/>
            <a:ext cx="2248200" cy="401040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cs-CZ" sz="1800" b="1" strike="noStrike" spc="-1">
                <a:solidFill>
                  <a:srgbClr val="FFFFFF"/>
                </a:solidFill>
                <a:latin typeface="思源黑体 CN Heavy"/>
                <a:ea typeface="思源黑体 CN Heavy"/>
              </a:rPr>
              <a:t>贴心设计</a:t>
            </a:r>
            <a:endParaRPr lang="cs-CZ" sz="1800" b="0" strike="noStrike" spc="-1">
              <a:latin typeface="Arial"/>
            </a:endParaRPr>
          </a:p>
        </p:txBody>
      </p:sp>
      <p:sp>
        <p:nvSpPr>
          <p:cNvPr id="159" name="CustomShape 14"/>
          <p:cNvSpPr/>
          <p:nvPr/>
        </p:nvSpPr>
        <p:spPr>
          <a:xfrm>
            <a:off x="2620551" y="266236"/>
            <a:ext cx="6659108" cy="175287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bg-BG" sz="3600" spc="-1" dirty="0" smtClean="0">
                <a:solidFill>
                  <a:srgbClr val="FFFFFF"/>
                </a:solidFill>
                <a:latin typeface="Arial Narrow"/>
                <a:ea typeface="思源黑体 CN Heavy"/>
              </a:rPr>
              <a:t>ХАРАКТЕРИСТИКИ НА ПРОДУКТА: </a:t>
            </a:r>
            <a:endParaRPr lang="bg-BG" sz="3600" b="0" strike="noStrike" spc="-1" dirty="0" smtClean="0">
              <a:solidFill>
                <a:srgbClr val="FFFFFF"/>
              </a:solidFill>
              <a:latin typeface="Arial Narrow"/>
              <a:ea typeface="思源黑体 CN Heavy"/>
            </a:endParaRPr>
          </a:p>
          <a:p>
            <a:pPr>
              <a:lnSpc>
                <a:spcPct val="100000"/>
              </a:lnSpc>
            </a:pPr>
            <a:endParaRPr lang="en-GB" sz="3600" b="0" strike="noStrike" spc="-1" dirty="0" smtClean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GB" sz="3600" b="0" strike="noStrike" spc="-1" dirty="0" smtClean="0">
                <a:latin typeface="Arial"/>
              </a:rPr>
              <a:t> </a:t>
            </a:r>
            <a:endParaRPr lang="cs-CZ" sz="3600" b="0" strike="noStrike" spc="-1" dirty="0">
              <a:latin typeface="Arial"/>
            </a:endParaRPr>
          </a:p>
        </p:txBody>
      </p:sp>
      <p:sp>
        <p:nvSpPr>
          <p:cNvPr id="160" name="CustomShape 15"/>
          <p:cNvSpPr/>
          <p:nvPr/>
        </p:nvSpPr>
        <p:spPr>
          <a:xfrm>
            <a:off x="6461640" y="1303560"/>
            <a:ext cx="2248200" cy="85068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360">
            <a:solidFill>
              <a:schemeClr val="accent1">
                <a:lumMod val="60000"/>
                <a:lumOff val="4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pc="-1" dirty="0" smtClean="0">
                <a:solidFill>
                  <a:srgbClr val="000000"/>
                </a:solidFill>
                <a:latin typeface="Arial Narrow"/>
                <a:ea typeface="思源黑体 CN Heavy"/>
              </a:rPr>
              <a:t>МАЛКА </a:t>
            </a:r>
            <a:r>
              <a:rPr lang="ru-RU" sz="1400" b="1" spc="-1" dirty="0">
                <a:solidFill>
                  <a:srgbClr val="000000"/>
                </a:solidFill>
                <a:latin typeface="Arial Narrow"/>
                <a:ea typeface="思源黑体 CN Heavy"/>
              </a:rPr>
              <a:t>Н2 </a:t>
            </a:r>
            <a:r>
              <a:rPr lang="ru-RU" sz="1400" b="1" spc="-1" dirty="0" smtClean="0">
                <a:solidFill>
                  <a:srgbClr val="000000"/>
                </a:solidFill>
                <a:latin typeface="Arial Narrow"/>
                <a:ea typeface="思源黑体 CN Heavy"/>
              </a:rPr>
              <a:t>МОЛЕКУЛА </a:t>
            </a:r>
          </a:p>
          <a:p>
            <a:pPr algn="ctr">
              <a:lnSpc>
                <a:spcPct val="100000"/>
              </a:lnSpc>
            </a:pPr>
            <a:r>
              <a:rPr lang="ru-RU" sz="1400" b="1" spc="-1" dirty="0" smtClean="0">
                <a:solidFill>
                  <a:srgbClr val="000000"/>
                </a:solidFill>
                <a:latin typeface="Arial Narrow"/>
                <a:ea typeface="思源黑体 CN Heavy"/>
              </a:rPr>
              <a:t>ТЕЖЪК И СИЛЕН</a:t>
            </a:r>
          </a:p>
          <a:p>
            <a:pPr algn="ctr">
              <a:lnSpc>
                <a:spcPct val="100000"/>
              </a:lnSpc>
            </a:pPr>
            <a:r>
              <a:rPr lang="ru-RU" sz="1400" b="1" spc="-1" dirty="0" smtClean="0">
                <a:solidFill>
                  <a:srgbClr val="000000"/>
                </a:solidFill>
                <a:latin typeface="Arial Narrow"/>
                <a:ea typeface="思源黑体 CN Heavy"/>
              </a:rPr>
              <a:t>ОТРИЦАТЕЛЕН </a:t>
            </a:r>
            <a:r>
              <a:rPr lang="ru-RU" sz="1400" b="1" spc="-1" dirty="0">
                <a:solidFill>
                  <a:srgbClr val="000000"/>
                </a:solidFill>
                <a:latin typeface="Arial Narrow"/>
                <a:ea typeface="思源黑体 CN Heavy"/>
              </a:rPr>
              <a:t>ПОТЕНЦИАЛ</a:t>
            </a:r>
            <a:endParaRPr lang="cs-CZ" sz="1400" b="0" strike="noStrike" spc="-1" dirty="0">
              <a:latin typeface="Arial"/>
            </a:endParaRPr>
          </a:p>
        </p:txBody>
      </p:sp>
      <p:sp>
        <p:nvSpPr>
          <p:cNvPr id="161" name="CustomShape 16"/>
          <p:cNvSpPr/>
          <p:nvPr/>
        </p:nvSpPr>
        <p:spPr>
          <a:xfrm>
            <a:off x="9084561" y="1282716"/>
            <a:ext cx="2442169" cy="85068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360">
            <a:solidFill>
              <a:srgbClr val="00B0F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bg-BG" sz="1600" b="1" spc="-1" dirty="0" smtClean="0">
                <a:solidFill>
                  <a:srgbClr val="000000"/>
                </a:solidFill>
                <a:latin typeface="Arial Narrow"/>
                <a:ea typeface="思源黑体 CN Heavy"/>
              </a:rPr>
              <a:t>БЪРЗА ЕЛЕКТРОЛИЗА И </a:t>
            </a:r>
            <a:endParaRPr lang="bg-BG" sz="1600" b="1" strike="noStrike" spc="-1" dirty="0" smtClean="0">
              <a:solidFill>
                <a:srgbClr val="000000"/>
              </a:solidFill>
              <a:latin typeface="Arial Narrow"/>
              <a:ea typeface="思源黑体 CN Heavy"/>
            </a:endParaRPr>
          </a:p>
          <a:p>
            <a:pPr algn="ctr">
              <a:lnSpc>
                <a:spcPct val="100000"/>
              </a:lnSpc>
            </a:pPr>
            <a:r>
              <a:rPr lang="bg-BG" sz="1600" b="1" strike="noStrike" spc="-1" dirty="0" smtClean="0">
                <a:solidFill>
                  <a:srgbClr val="000000"/>
                </a:solidFill>
                <a:latin typeface="Arial Narrow"/>
                <a:ea typeface="思源黑体 CN Heavy"/>
              </a:rPr>
              <a:t>ИЗДРЪЖЛИВА БАТЕРИЯ</a:t>
            </a:r>
            <a:endParaRPr lang="cs-CZ" sz="1600" b="0" strike="noStrike" spc="-1" dirty="0">
              <a:latin typeface="Arial"/>
            </a:endParaRPr>
          </a:p>
        </p:txBody>
      </p:sp>
      <p:sp>
        <p:nvSpPr>
          <p:cNvPr id="162" name="CustomShape 17"/>
          <p:cNvSpPr/>
          <p:nvPr/>
        </p:nvSpPr>
        <p:spPr>
          <a:xfrm>
            <a:off x="9128160" y="3940200"/>
            <a:ext cx="2248200" cy="76140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360">
            <a:solidFill>
              <a:schemeClr val="accent1">
                <a:lumMod val="60000"/>
                <a:lumOff val="4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bg-BG" sz="1600" b="1" spc="-1" dirty="0">
                <a:solidFill>
                  <a:srgbClr val="000000"/>
                </a:solidFill>
                <a:latin typeface="Arial Narrow"/>
                <a:ea typeface="思源黑体 CN Heavy"/>
              </a:rPr>
              <a:t>БЕЗОПАСНО И </a:t>
            </a:r>
            <a:endParaRPr lang="bg-BG" sz="1600" b="1" spc="-1" dirty="0" smtClean="0">
              <a:solidFill>
                <a:srgbClr val="000000"/>
              </a:solidFill>
              <a:latin typeface="Arial Narrow"/>
              <a:ea typeface="思源黑体 CN Heavy"/>
            </a:endParaRPr>
          </a:p>
          <a:p>
            <a:pPr algn="ctr">
              <a:lnSpc>
                <a:spcPct val="100000"/>
              </a:lnSpc>
            </a:pPr>
            <a:r>
              <a:rPr lang="bg-BG" sz="1600" b="1" spc="-1" dirty="0" smtClean="0">
                <a:solidFill>
                  <a:srgbClr val="000000"/>
                </a:solidFill>
                <a:latin typeface="Arial Narrow"/>
                <a:ea typeface="思源黑体 CN Heavy"/>
              </a:rPr>
              <a:t>УСТОЙЧИВО</a:t>
            </a:r>
            <a:endParaRPr lang="cs-CZ" sz="1600" b="0" strike="noStrike" spc="-1" dirty="0">
              <a:latin typeface="Arial"/>
            </a:endParaRPr>
          </a:p>
        </p:txBody>
      </p:sp>
      <p:sp>
        <p:nvSpPr>
          <p:cNvPr id="163" name="CustomShape 18"/>
          <p:cNvSpPr/>
          <p:nvPr/>
        </p:nvSpPr>
        <p:spPr>
          <a:xfrm>
            <a:off x="6460200" y="3940200"/>
            <a:ext cx="2248200" cy="76140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 w="9360">
            <a:solidFill>
              <a:schemeClr val="accent1">
                <a:lumMod val="60000"/>
                <a:lumOff val="4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bg-BG" sz="1600" b="1" spc="-1" dirty="0" smtClean="0">
                <a:solidFill>
                  <a:srgbClr val="000000"/>
                </a:solidFill>
                <a:latin typeface="Arial Narrow"/>
                <a:ea typeface="思源黑体 CN Heavy"/>
              </a:rPr>
              <a:t>МАЛЪК РАЗМЕР С</a:t>
            </a:r>
          </a:p>
          <a:p>
            <a:pPr algn="ctr">
              <a:lnSpc>
                <a:spcPct val="100000"/>
              </a:lnSpc>
            </a:pPr>
            <a:r>
              <a:rPr lang="bg-BG" sz="1600" b="1" spc="-1" dirty="0" smtClean="0">
                <a:solidFill>
                  <a:srgbClr val="000000"/>
                </a:solidFill>
                <a:latin typeface="Arial Narrow"/>
                <a:ea typeface="思源黑体 CN Heavy"/>
              </a:rPr>
              <a:t> ГОЛЯМ КАПАЦИТЕТ </a:t>
            </a:r>
            <a:endParaRPr lang="bg-BG" sz="1600" b="1" spc="-1" dirty="0">
              <a:solidFill>
                <a:srgbClr val="000000"/>
              </a:solidFill>
              <a:latin typeface="Arial Narrow"/>
              <a:ea typeface="思源黑体 CN Heavy"/>
            </a:endParaRPr>
          </a:p>
          <a:p>
            <a:pPr algn="ctr">
              <a:lnSpc>
                <a:spcPct val="100000"/>
              </a:lnSpc>
            </a:pPr>
            <a:r>
              <a:rPr lang="bg-BG" sz="1600" b="1" strike="noStrike" spc="-1" dirty="0" smtClean="0">
                <a:solidFill>
                  <a:srgbClr val="000000"/>
                </a:solidFill>
                <a:latin typeface="Arial Narrow"/>
                <a:ea typeface="思源黑体 CN Heavy"/>
              </a:rPr>
              <a:t>ОТ</a:t>
            </a:r>
            <a:r>
              <a:rPr lang="cs-CZ" sz="1600" b="1" strike="noStrike" spc="-1" dirty="0" smtClean="0">
                <a:solidFill>
                  <a:srgbClr val="000000"/>
                </a:solidFill>
                <a:latin typeface="Arial Narrow"/>
                <a:ea typeface="思源黑体 CN Heavy"/>
              </a:rPr>
              <a:t> </a:t>
            </a:r>
            <a:r>
              <a:rPr lang="cs-CZ" sz="1600" b="1" strike="noStrike" spc="-1" dirty="0">
                <a:solidFill>
                  <a:srgbClr val="000000"/>
                </a:solidFill>
                <a:latin typeface="Arial Narrow"/>
                <a:ea typeface="思源黑体 CN Heavy"/>
              </a:rPr>
              <a:t>15ML</a:t>
            </a:r>
            <a:endParaRPr lang="cs-CZ" sz="16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6080622" y="1165123"/>
            <a:ext cx="4557251" cy="30455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E13948"/>
                </a:solidFill>
                <a:latin typeface="Arial Narrow"/>
                <a:ea typeface="思源黑体 CN Heavy"/>
              </a:rPr>
              <a:t>Генерирайте водород </a:t>
            </a:r>
          </a:p>
          <a:p>
            <a:pPr>
              <a:lnSpc>
                <a:spcPct val="100000"/>
              </a:lnSpc>
            </a:pPr>
            <a:r>
              <a:rPr lang="ru-RU" sz="3600" spc="-1" dirty="0" smtClean="0">
                <a:solidFill>
                  <a:srgbClr val="E13948"/>
                </a:solidFill>
                <a:latin typeface="Arial Narrow"/>
                <a:ea typeface="思源黑体 CN Heavy"/>
              </a:rPr>
              <a:t>за </a:t>
            </a:r>
            <a:r>
              <a:rPr lang="ru-RU" sz="3600" b="1" spc="-1" dirty="0">
                <a:solidFill>
                  <a:srgbClr val="E13948"/>
                </a:solidFill>
                <a:latin typeface="Arial Narrow"/>
                <a:ea typeface="思源黑体 CN Heavy"/>
              </a:rPr>
              <a:t>2 минути </a:t>
            </a:r>
            <a:r>
              <a:rPr lang="ru-RU" sz="3600" spc="-1" dirty="0">
                <a:solidFill>
                  <a:srgbClr val="E13948"/>
                </a:solidFill>
                <a:latin typeface="Arial Narrow"/>
                <a:ea typeface="思源黑体 CN Heavy"/>
              </a:rPr>
              <a:t>с</a:t>
            </a:r>
            <a:r>
              <a:rPr lang="cs-CZ" sz="3600" b="0" strike="noStrike" spc="-1" dirty="0" smtClean="0">
                <a:solidFill>
                  <a:srgbClr val="E13948"/>
                </a:solidFill>
                <a:latin typeface="Arial Narrow"/>
                <a:ea typeface="思源黑体 CN Heavy"/>
              </a:rPr>
              <a:t> </a:t>
            </a:r>
            <a:r>
              <a:rPr lang="cs-CZ" sz="3600" b="0" strike="noStrike" spc="-1" dirty="0">
                <a:solidFill>
                  <a:srgbClr val="E13948"/>
                </a:solidFill>
                <a:latin typeface="Arial Narrow"/>
                <a:ea typeface="思源黑体 CN Heavy"/>
              </a:rPr>
              <a:t>Olansi</a:t>
            </a:r>
            <a:endParaRPr lang="cs-CZ" sz="3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4000" b="1" spc="-1" dirty="0" smtClean="0">
                <a:solidFill>
                  <a:srgbClr val="000000"/>
                </a:solidFill>
                <a:latin typeface="Arial Narrow"/>
              </a:rPr>
              <a:t>Хидратиращ Спрей с</a:t>
            </a:r>
          </a:p>
          <a:p>
            <a:pPr>
              <a:lnSpc>
                <a:spcPct val="100000"/>
              </a:lnSpc>
            </a:pPr>
            <a:r>
              <a:rPr lang="bg-BG" sz="4000" b="1" spc="-1" dirty="0" smtClean="0">
                <a:solidFill>
                  <a:srgbClr val="000000"/>
                </a:solidFill>
                <a:latin typeface="Arial Narrow"/>
              </a:rPr>
              <a:t>Водородна вода</a:t>
            </a:r>
            <a:endParaRPr lang="cs-CZ" sz="4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cs-CZ" sz="40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图片 8"/>
          <p:cNvPicPr/>
          <p:nvPr/>
        </p:nvPicPr>
        <p:blipFill>
          <a:blip r:embed="rId2"/>
          <a:srcRect l="355" b="9359"/>
          <a:stretch/>
        </p:blipFill>
        <p:spPr>
          <a:xfrm>
            <a:off x="14040" y="1541520"/>
            <a:ext cx="12177000" cy="5315400"/>
          </a:xfrm>
          <a:prstGeom prst="rect">
            <a:avLst/>
          </a:prstGeom>
          <a:ln>
            <a:noFill/>
          </a:ln>
        </p:spPr>
      </p:pic>
      <p:sp>
        <p:nvSpPr>
          <p:cNvPr id="166" name="CustomShape 1"/>
          <p:cNvSpPr/>
          <p:nvPr/>
        </p:nvSpPr>
        <p:spPr>
          <a:xfrm>
            <a:off x="654844" y="461905"/>
            <a:ext cx="10895396" cy="11988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600" spc="-1" dirty="0" smtClean="0">
                <a:solidFill>
                  <a:srgbClr val="FF6D6D"/>
                </a:solidFill>
                <a:latin typeface="Arial Narrow"/>
                <a:ea typeface="思源黑体 CN Heavy"/>
              </a:rPr>
              <a:t>МАЛКА ВОДНА МОЛЕКУЛА </a:t>
            </a:r>
            <a:r>
              <a:rPr lang="ru-RU" sz="3600" spc="-1" dirty="0">
                <a:solidFill>
                  <a:srgbClr val="FF6D6D"/>
                </a:solidFill>
                <a:latin typeface="Arial Narrow"/>
                <a:ea typeface="思源黑体 CN Heavy"/>
              </a:rPr>
              <a:t>С ОТРИЦАТЕЛЕН ПОТЕНЦИАЛ</a:t>
            </a:r>
            <a:endParaRPr lang="bg-BG" sz="3600" b="0" strike="noStrike" spc="-1" dirty="0" smtClean="0">
              <a:solidFill>
                <a:srgbClr val="FF6D6D"/>
              </a:solidFill>
              <a:latin typeface="Arial Narrow"/>
              <a:ea typeface="思源黑体 CN Heavy"/>
            </a:endParaRPr>
          </a:p>
          <a:p>
            <a:pPr algn="ctr">
              <a:lnSpc>
                <a:spcPct val="100000"/>
              </a:lnSpc>
            </a:pPr>
            <a:endParaRPr lang="cs-CZ" sz="3600" b="0" strike="noStrike" spc="-1" dirty="0">
              <a:latin typeface="Arial"/>
            </a:endParaRPr>
          </a:p>
        </p:txBody>
      </p:sp>
      <p:sp>
        <p:nvSpPr>
          <p:cNvPr id="167" name="CustomShape 2"/>
          <p:cNvSpPr/>
          <p:nvPr/>
        </p:nvSpPr>
        <p:spPr>
          <a:xfrm>
            <a:off x="894397" y="1518840"/>
            <a:ext cx="3232080" cy="239920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50000"/>
              </a:lnSpc>
            </a:pPr>
            <a:r>
              <a:rPr lang="bg-BG" sz="2000" spc="-1" dirty="0" smtClean="0">
                <a:solidFill>
                  <a:srgbClr val="000000"/>
                </a:solidFill>
                <a:latin typeface="Arial Narrow"/>
                <a:ea typeface="思源黑体 CN Medium"/>
              </a:rPr>
              <a:t>Хидратиращият спрей с водород, електролизира водата, </a:t>
            </a:r>
            <a:r>
              <a:rPr lang="ru-RU" sz="2000" spc="-1" dirty="0" smtClean="0">
                <a:solidFill>
                  <a:srgbClr val="000000"/>
                </a:solidFill>
                <a:latin typeface="Arial Narrow"/>
                <a:ea typeface="思源黑体 CN Medium"/>
              </a:rPr>
              <a:t>което </a:t>
            </a:r>
            <a:r>
              <a:rPr lang="ru-RU" sz="2000" spc="-1" dirty="0">
                <a:solidFill>
                  <a:srgbClr val="000000"/>
                </a:solidFill>
                <a:latin typeface="Arial Narrow"/>
                <a:ea typeface="思源黑体 CN Medium"/>
              </a:rPr>
              <a:t>води до приемане на отрицателен потенциал</a:t>
            </a:r>
            <a:r>
              <a:rPr lang="ru-RU" sz="2000" spc="-1" dirty="0" smtClean="0">
                <a:solidFill>
                  <a:srgbClr val="000000"/>
                </a:solidFill>
                <a:latin typeface="Arial Narrow"/>
                <a:ea typeface="思源黑体 CN Medium"/>
              </a:rPr>
              <a:t>.</a:t>
            </a:r>
            <a:endParaRPr lang="bg-BG" sz="2000" b="0" strike="noStrike" spc="-1" dirty="0" smtClean="0">
              <a:solidFill>
                <a:srgbClr val="000000"/>
              </a:solidFill>
              <a:latin typeface="Arial Narrow"/>
              <a:ea typeface="思源黑体 CN Medium"/>
            </a:endParaRPr>
          </a:p>
        </p:txBody>
      </p:sp>
      <p:sp>
        <p:nvSpPr>
          <p:cNvPr id="168" name="CustomShape 3"/>
          <p:cNvSpPr/>
          <p:nvPr/>
        </p:nvSpPr>
        <p:spPr>
          <a:xfrm>
            <a:off x="8127937" y="1383038"/>
            <a:ext cx="3232080" cy="363030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r">
              <a:lnSpc>
                <a:spcPct val="150000"/>
              </a:lnSpc>
            </a:pPr>
            <a:r>
              <a:rPr lang="ru-RU" sz="2000" spc="-1" dirty="0">
                <a:solidFill>
                  <a:srgbClr val="000000"/>
                </a:solidFill>
                <a:latin typeface="Arial Narrow"/>
                <a:ea typeface="思源黑体 CN Medium"/>
              </a:rPr>
              <a:t>Водата, обогатена с водород, след това се трансформира в малки </a:t>
            </a:r>
            <a:r>
              <a:rPr lang="ru-RU" sz="2000" spc="-1" dirty="0" smtClean="0">
                <a:solidFill>
                  <a:srgbClr val="000000"/>
                </a:solidFill>
                <a:latin typeface="Arial Narrow"/>
                <a:ea typeface="思源黑体 CN Medium"/>
              </a:rPr>
              <a:t>молекули, </a:t>
            </a:r>
            <a:r>
              <a:rPr lang="ru-RU" sz="2000" spc="-1" dirty="0">
                <a:solidFill>
                  <a:srgbClr val="000000"/>
                </a:solidFill>
                <a:latin typeface="Arial Narrow"/>
                <a:ea typeface="思源黑体 CN Medium"/>
              </a:rPr>
              <a:t>чрез отваряне на прекъснатите водородни връзки в клъстерите на водните молекули</a:t>
            </a:r>
            <a:r>
              <a:rPr lang="cs-CZ" sz="2000" b="0" strike="noStrike" spc="-1" dirty="0" smtClean="0">
                <a:solidFill>
                  <a:srgbClr val="000000"/>
                </a:solidFill>
                <a:latin typeface="Arial Narrow"/>
                <a:ea typeface="思源黑体 CN Medium"/>
              </a:rPr>
              <a:t>.</a:t>
            </a:r>
            <a:endParaRPr lang="cs-CZ" sz="2000" b="0" strike="noStrike" spc="-1" dirty="0">
              <a:latin typeface="Arial"/>
            </a:endParaRPr>
          </a:p>
          <a:p>
            <a:pPr algn="r">
              <a:lnSpc>
                <a:spcPct val="100000"/>
              </a:lnSpc>
            </a:pPr>
            <a:endParaRPr lang="cs-CZ" sz="20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图片 24"/>
          <p:cNvPicPr/>
          <p:nvPr/>
        </p:nvPicPr>
        <p:blipFill>
          <a:blip r:embed="rId2"/>
          <a:stretch/>
        </p:blipFill>
        <p:spPr>
          <a:xfrm>
            <a:off x="-3960" y="3960"/>
            <a:ext cx="12198240" cy="6847560"/>
          </a:xfrm>
          <a:prstGeom prst="rect">
            <a:avLst/>
          </a:prstGeom>
          <a:ln>
            <a:noFill/>
          </a:ln>
        </p:spPr>
      </p:pic>
      <p:pic>
        <p:nvPicPr>
          <p:cNvPr id="170" name="图片 6"/>
          <p:cNvPicPr/>
          <p:nvPr/>
        </p:nvPicPr>
        <p:blipFill>
          <a:blip r:embed="rId3"/>
          <a:stretch/>
        </p:blipFill>
        <p:spPr>
          <a:xfrm>
            <a:off x="-1127160" y="-441000"/>
            <a:ext cx="12327120" cy="7292520"/>
          </a:xfrm>
          <a:prstGeom prst="rect">
            <a:avLst/>
          </a:prstGeom>
          <a:ln>
            <a:noFill/>
          </a:ln>
        </p:spPr>
      </p:pic>
      <p:sp>
        <p:nvSpPr>
          <p:cNvPr id="171" name="CustomShape 1"/>
          <p:cNvSpPr/>
          <p:nvPr/>
        </p:nvSpPr>
        <p:spPr>
          <a:xfrm>
            <a:off x="5487367" y="359412"/>
            <a:ext cx="6324593" cy="6448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bg-BG" sz="3600" spc="-1" dirty="0" smtClean="0">
                <a:solidFill>
                  <a:srgbClr val="FF6D6D"/>
                </a:solidFill>
                <a:latin typeface="Arial Narrow"/>
                <a:ea typeface="思源黑体 CN Heavy"/>
              </a:rPr>
              <a:t>ЙОННО-ОБМЕННА ТЕХНОЛОГИЯ</a:t>
            </a:r>
            <a:endParaRPr lang="cs-CZ" sz="3600" b="0" strike="noStrike" spc="-1" dirty="0">
              <a:latin typeface="Arial"/>
            </a:endParaRPr>
          </a:p>
        </p:txBody>
      </p:sp>
      <p:sp>
        <p:nvSpPr>
          <p:cNvPr id="172" name="CustomShape 2"/>
          <p:cNvSpPr/>
          <p:nvPr/>
        </p:nvSpPr>
        <p:spPr>
          <a:xfrm>
            <a:off x="5894640" y="1085654"/>
            <a:ext cx="5917320" cy="326527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r">
              <a:lnSpc>
                <a:spcPct val="150000"/>
              </a:lnSpc>
            </a:pPr>
            <a:r>
              <a:rPr lang="ru-RU" sz="2000" spc="-1" dirty="0">
                <a:solidFill>
                  <a:srgbClr val="000000"/>
                </a:solidFill>
                <a:latin typeface="Arial Narrow"/>
                <a:ea typeface="思源黑体 CN Medium"/>
              </a:rPr>
              <a:t>Йонообменните мембрани са полимерни мембрани, съдържащи йонни групи със селективна пропускливост за йони в разтвор</a:t>
            </a:r>
            <a:r>
              <a:rPr lang="ru-RU" sz="2000" spc="-1" dirty="0" smtClean="0">
                <a:solidFill>
                  <a:srgbClr val="000000"/>
                </a:solidFill>
                <a:latin typeface="Arial Narrow"/>
                <a:ea typeface="思源黑体 CN Medium"/>
              </a:rPr>
              <a:t>. Йонната </a:t>
            </a:r>
            <a:r>
              <a:rPr lang="ru-RU" sz="2000" spc="-1" dirty="0">
                <a:solidFill>
                  <a:srgbClr val="000000"/>
                </a:solidFill>
                <a:latin typeface="Arial Narrow"/>
                <a:ea typeface="思源黑体 CN Medium"/>
              </a:rPr>
              <a:t>мембрана е ефективна за предотвратяване на навлизането на кислородни и хлорни йони в анода, за да участва в реакцията, което води до по-високи скорости на производство на водород и по-голяма стабилност.</a:t>
            </a:r>
            <a:endParaRPr lang="cs-CZ" sz="20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图片 12"/>
          <p:cNvPicPr/>
          <p:nvPr/>
        </p:nvPicPr>
        <p:blipFill>
          <a:blip r:embed="rId2"/>
          <a:srcRect b="1681"/>
          <a:stretch/>
        </p:blipFill>
        <p:spPr>
          <a:xfrm>
            <a:off x="1800" y="-9000"/>
            <a:ext cx="12184200" cy="6873480"/>
          </a:xfrm>
          <a:prstGeom prst="rect">
            <a:avLst/>
          </a:prstGeom>
          <a:ln>
            <a:noFill/>
          </a:ln>
        </p:spPr>
      </p:pic>
      <p:sp>
        <p:nvSpPr>
          <p:cNvPr id="174" name="CustomShape 1"/>
          <p:cNvSpPr/>
          <p:nvPr/>
        </p:nvSpPr>
        <p:spPr>
          <a:xfrm>
            <a:off x="969421" y="466499"/>
            <a:ext cx="10447773" cy="5833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200" spc="-1" dirty="0" smtClean="0">
                <a:solidFill>
                  <a:srgbClr val="FF6D6D"/>
                </a:solidFill>
                <a:latin typeface="Arial Narrow"/>
                <a:ea typeface="微软雅黑"/>
              </a:rPr>
              <a:t>МОЩНОСТ </a:t>
            </a:r>
            <a:r>
              <a:rPr lang="ru-RU" sz="3200" spc="-1" dirty="0">
                <a:solidFill>
                  <a:srgbClr val="FF6D6D"/>
                </a:solidFill>
                <a:latin typeface="Arial Narrow"/>
                <a:ea typeface="微软雅黑"/>
              </a:rPr>
              <a:t>НА ТИТАН-ПЛАТИНОВАТА ЕЛЕКТРОЛИТНА ПЛОЧА</a:t>
            </a:r>
            <a:endParaRPr lang="cs-CZ" sz="3200" b="0" strike="noStrike" spc="-1" dirty="0">
              <a:latin typeface="Arial"/>
            </a:endParaRPr>
          </a:p>
        </p:txBody>
      </p:sp>
      <p:pic>
        <p:nvPicPr>
          <p:cNvPr id="175" name="图片 9"/>
          <p:cNvPicPr/>
          <p:nvPr/>
        </p:nvPicPr>
        <p:blipFill>
          <a:blip r:embed="rId3"/>
          <a:stretch/>
        </p:blipFill>
        <p:spPr>
          <a:xfrm>
            <a:off x="1645920" y="3299040"/>
            <a:ext cx="2182320" cy="1293120"/>
          </a:xfrm>
          <a:prstGeom prst="rect">
            <a:avLst/>
          </a:prstGeom>
          <a:ln>
            <a:noFill/>
          </a:ln>
        </p:spPr>
      </p:pic>
      <p:pic>
        <p:nvPicPr>
          <p:cNvPr id="176" name="图片 10"/>
          <p:cNvPicPr/>
          <p:nvPr/>
        </p:nvPicPr>
        <p:blipFill>
          <a:blip r:embed="rId4"/>
          <a:srcRect l="29568" r="27442" b="17028"/>
          <a:stretch/>
        </p:blipFill>
        <p:spPr>
          <a:xfrm>
            <a:off x="3060360" y="930240"/>
            <a:ext cx="4824360" cy="5237280"/>
          </a:xfrm>
          <a:prstGeom prst="rect">
            <a:avLst/>
          </a:prstGeom>
          <a:ln>
            <a:noFill/>
          </a:ln>
        </p:spPr>
      </p:pic>
      <p:sp>
        <p:nvSpPr>
          <p:cNvPr id="177" name="CustomShape 2"/>
          <p:cNvSpPr/>
          <p:nvPr/>
        </p:nvSpPr>
        <p:spPr>
          <a:xfrm flipH="1">
            <a:off x="3707280" y="4066200"/>
            <a:ext cx="106920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B0F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8" name="CustomShape 3"/>
          <p:cNvSpPr/>
          <p:nvPr/>
        </p:nvSpPr>
        <p:spPr>
          <a:xfrm>
            <a:off x="6324480" y="1455120"/>
            <a:ext cx="5414760" cy="424586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343800" indent="-342000">
              <a:lnSpc>
                <a:spcPct val="150000"/>
              </a:lnSpc>
              <a:buClr>
                <a:srgbClr val="000000"/>
              </a:buClr>
              <a:buFont typeface="Arial"/>
              <a:buAutoNum type="arabicPeriod"/>
            </a:pPr>
            <a:r>
              <a:rPr lang="ru-RU" sz="2000" spc="-1" dirty="0">
                <a:solidFill>
                  <a:srgbClr val="000000"/>
                </a:solidFill>
                <a:latin typeface="Arial Narrow"/>
                <a:ea typeface="微软雅黑"/>
              </a:rPr>
              <a:t>Висока електрическа проводимост и ниска консумация на енергия</a:t>
            </a:r>
            <a:r>
              <a:rPr lang="ru-RU" sz="2000" spc="-1" dirty="0" smtClean="0">
                <a:solidFill>
                  <a:srgbClr val="000000"/>
                </a:solidFill>
                <a:latin typeface="Arial Narrow"/>
                <a:ea typeface="微软雅黑"/>
              </a:rPr>
              <a:t>.</a:t>
            </a:r>
          </a:p>
          <a:p>
            <a:pPr marL="343800" indent="-342000">
              <a:lnSpc>
                <a:spcPct val="150000"/>
              </a:lnSpc>
              <a:buClr>
                <a:srgbClr val="000000"/>
              </a:buClr>
              <a:buFont typeface="Arial"/>
              <a:buAutoNum type="arabicPeriod"/>
            </a:pPr>
            <a:r>
              <a:rPr lang="ru-RU" sz="2000" spc="-1" dirty="0">
                <a:solidFill>
                  <a:srgbClr val="000000"/>
                </a:solidFill>
                <a:latin typeface="Arial Narrow"/>
                <a:ea typeface="微软雅黑"/>
              </a:rPr>
              <a:t>Висока устойчивост на корозия и дълъг живот на титаново-платиновия електрод</a:t>
            </a:r>
            <a:r>
              <a:rPr lang="ru-RU" sz="2000" spc="-1" dirty="0" smtClean="0">
                <a:solidFill>
                  <a:srgbClr val="000000"/>
                </a:solidFill>
                <a:latin typeface="Arial Narrow"/>
                <a:ea typeface="微软雅黑"/>
              </a:rPr>
              <a:t>.</a:t>
            </a:r>
          </a:p>
          <a:p>
            <a:pPr marL="343800" indent="-342000">
              <a:lnSpc>
                <a:spcPct val="150000"/>
              </a:lnSpc>
              <a:buClr>
                <a:srgbClr val="000000"/>
              </a:buClr>
              <a:buFont typeface="Arial"/>
              <a:buAutoNum type="arabicPeriod"/>
            </a:pPr>
            <a:r>
              <a:rPr lang="ru-RU" sz="2000" spc="-1" dirty="0">
                <a:solidFill>
                  <a:srgbClr val="000000"/>
                </a:solidFill>
                <a:latin typeface="Arial Narrow"/>
                <a:ea typeface="微软雅黑"/>
              </a:rPr>
              <a:t>Защита от разтваряне на електродите и замърсяване на </a:t>
            </a:r>
            <a:r>
              <a:rPr lang="ru-RU" sz="2000" spc="-1" dirty="0" smtClean="0">
                <a:solidFill>
                  <a:srgbClr val="000000"/>
                </a:solidFill>
                <a:latin typeface="Arial Narrow"/>
                <a:ea typeface="微软雅黑"/>
              </a:rPr>
              <a:t>водата.</a:t>
            </a:r>
          </a:p>
          <a:p>
            <a:pPr marL="343800" indent="-342000">
              <a:lnSpc>
                <a:spcPct val="150000"/>
              </a:lnSpc>
              <a:buClr>
                <a:srgbClr val="000000"/>
              </a:buClr>
              <a:buFont typeface="Arial"/>
              <a:buAutoNum type="arabicPeriod"/>
            </a:pPr>
            <a:r>
              <a:rPr lang="ru-RU" sz="2000" spc="-1" dirty="0">
                <a:solidFill>
                  <a:srgbClr val="000000"/>
                </a:solidFill>
                <a:latin typeface="Arial Narrow"/>
                <a:ea typeface="微软雅黑"/>
              </a:rPr>
              <a:t>Висока плътност на тока и висока каталитична активност на електрода за по-ефективно производство на водород.</a:t>
            </a:r>
            <a:endParaRPr lang="cs-CZ" sz="20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Obrázek 4"/>
          <p:cNvPicPr/>
          <p:nvPr/>
        </p:nvPicPr>
        <p:blipFill>
          <a:blip r:embed="rId3"/>
          <a:stretch/>
        </p:blipFill>
        <p:spPr>
          <a:xfrm>
            <a:off x="0" y="1222920"/>
            <a:ext cx="7451640" cy="5644080"/>
          </a:xfrm>
          <a:prstGeom prst="rect">
            <a:avLst/>
          </a:prstGeom>
          <a:ln>
            <a:noFill/>
          </a:ln>
        </p:spPr>
      </p:pic>
      <p:sp>
        <p:nvSpPr>
          <p:cNvPr id="180" name="CustomShape 1"/>
          <p:cNvSpPr/>
          <p:nvPr/>
        </p:nvSpPr>
        <p:spPr>
          <a:xfrm>
            <a:off x="1914814" y="339723"/>
            <a:ext cx="8448766" cy="6448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600" spc="-1" dirty="0" smtClean="0">
                <a:solidFill>
                  <a:srgbClr val="FFFFFF"/>
                </a:solidFill>
                <a:latin typeface="Arial Narrow"/>
                <a:ea typeface="思源黑体 CN Heavy"/>
              </a:rPr>
              <a:t>МАЛЪК </a:t>
            </a:r>
            <a:r>
              <a:rPr lang="ru-RU" sz="3600" spc="-1" dirty="0">
                <a:solidFill>
                  <a:srgbClr val="FFFFFF"/>
                </a:solidFill>
                <a:latin typeface="Arial Narrow"/>
                <a:ea typeface="思源黑体 CN Heavy"/>
              </a:rPr>
              <a:t>РАЗМЕР И ГОЛЯМ КАПАЦИТЕТ 15ML</a:t>
            </a:r>
            <a:endParaRPr lang="cs-CZ" sz="3600" b="0" strike="noStrike" spc="-1" dirty="0">
              <a:latin typeface="Arial"/>
            </a:endParaRPr>
          </a:p>
        </p:txBody>
      </p:sp>
      <p:sp>
        <p:nvSpPr>
          <p:cNvPr id="181" name="CustomShape 2"/>
          <p:cNvSpPr/>
          <p:nvPr/>
        </p:nvSpPr>
        <p:spPr>
          <a:xfrm>
            <a:off x="7895608" y="1405477"/>
            <a:ext cx="3518280" cy="489219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Arial Narrow"/>
                <a:ea typeface="思源黑体 CN Medium"/>
              </a:rPr>
              <a:t>Препоръчително е да използвате естествена, </a:t>
            </a:r>
            <a:r>
              <a:rPr lang="ru-RU" sz="2400" b="1" spc="-1" dirty="0" smtClean="0">
                <a:solidFill>
                  <a:srgbClr val="000000"/>
                </a:solidFill>
                <a:latin typeface="Arial Narrow"/>
                <a:ea typeface="思源黑体 CN Medium"/>
              </a:rPr>
              <a:t>минерална вода.</a:t>
            </a:r>
          </a:p>
          <a:p>
            <a:pPr>
              <a:lnSpc>
                <a:spcPct val="150000"/>
              </a:lnSpc>
            </a:pPr>
            <a:r>
              <a:rPr lang="ru-RU" sz="1700" spc="-1" dirty="0">
                <a:solidFill>
                  <a:srgbClr val="000000"/>
                </a:solidFill>
                <a:latin typeface="Arial Narrow"/>
                <a:ea typeface="思源黑体 CN Medium"/>
              </a:rPr>
              <a:t>Идеалната вода трябва да бъде добър електролит, за да позволи ефективна електролиза. Високата гама от катиони и аниони, съдържащи се в минералната вода, ще повиши ефективността на водата, богата на H2, а оттам и еластичността, блясъка и мекотата на кожата.</a:t>
            </a:r>
            <a:endParaRPr lang="en-US" sz="1700" strike="noStrike" spc="-1" dirty="0">
              <a:latin typeface="Arial"/>
            </a:endParaRPr>
          </a:p>
        </p:txBody>
      </p:sp>
      <p:pic>
        <p:nvPicPr>
          <p:cNvPr id="182" name="图片 7"/>
          <p:cNvPicPr/>
          <p:nvPr/>
        </p:nvPicPr>
        <p:blipFill>
          <a:blip r:embed="rId4"/>
          <a:srcRect l="42939" r="42717" b="9022"/>
          <a:stretch/>
        </p:blipFill>
        <p:spPr>
          <a:xfrm>
            <a:off x="4653720" y="984600"/>
            <a:ext cx="1648080" cy="5882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图片 9"/>
          <p:cNvPicPr/>
          <p:nvPr/>
        </p:nvPicPr>
        <p:blipFill>
          <a:blip r:embed="rId3"/>
          <a:stretch/>
        </p:blipFill>
        <p:spPr>
          <a:xfrm>
            <a:off x="838800" y="2090160"/>
            <a:ext cx="5356440" cy="3972240"/>
          </a:xfrm>
          <a:prstGeom prst="rect">
            <a:avLst/>
          </a:prstGeom>
          <a:ln>
            <a:noFill/>
          </a:ln>
        </p:spPr>
      </p:pic>
      <p:sp>
        <p:nvSpPr>
          <p:cNvPr id="184" name="CustomShape 1"/>
          <p:cNvSpPr/>
          <p:nvPr/>
        </p:nvSpPr>
        <p:spPr>
          <a:xfrm>
            <a:off x="950040" y="6142320"/>
            <a:ext cx="1084569" cy="337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bg-BG" sz="1600" spc="-1" dirty="0">
                <a:solidFill>
                  <a:srgbClr val="000000"/>
                </a:solidFill>
                <a:latin typeface="Arial Narrow"/>
                <a:ea typeface="思源黑体 CN Medium"/>
              </a:rPr>
              <a:t>Кожен слой</a:t>
            </a:r>
            <a:endParaRPr lang="cs-CZ" sz="1600" b="0" strike="noStrike" spc="-1" dirty="0">
              <a:latin typeface="Arial"/>
            </a:endParaRPr>
          </a:p>
        </p:txBody>
      </p:sp>
      <p:sp>
        <p:nvSpPr>
          <p:cNvPr id="185" name="CustomShape 2"/>
          <p:cNvSpPr/>
          <p:nvPr/>
        </p:nvSpPr>
        <p:spPr>
          <a:xfrm>
            <a:off x="2341080" y="6142320"/>
            <a:ext cx="1252628" cy="337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bg-BG" sz="1600" spc="-1" dirty="0">
                <a:solidFill>
                  <a:srgbClr val="000000"/>
                </a:solidFill>
                <a:latin typeface="Arial Narrow"/>
                <a:ea typeface="思源黑体 CN Medium"/>
              </a:rPr>
              <a:t>Базален слой</a:t>
            </a:r>
            <a:endParaRPr lang="cs-CZ" sz="1600" b="0" strike="noStrike" spc="-1" dirty="0">
              <a:latin typeface="Arial"/>
            </a:endParaRPr>
          </a:p>
        </p:txBody>
      </p:sp>
      <p:sp>
        <p:nvSpPr>
          <p:cNvPr id="186" name="CustomShape 3"/>
          <p:cNvSpPr/>
          <p:nvPr/>
        </p:nvSpPr>
        <p:spPr>
          <a:xfrm>
            <a:off x="3774600" y="6153120"/>
            <a:ext cx="1510455" cy="337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bg-BG" sz="1600" spc="-1" dirty="0">
                <a:solidFill>
                  <a:srgbClr val="000000"/>
                </a:solidFill>
                <a:latin typeface="Arial Narrow"/>
                <a:ea typeface="思源黑体 CN Medium"/>
              </a:rPr>
              <a:t>ГранулиранСлой</a:t>
            </a:r>
            <a:endParaRPr lang="cs-CZ" sz="1600" b="0" strike="noStrike" spc="-1" dirty="0">
              <a:latin typeface="Arial"/>
            </a:endParaRPr>
          </a:p>
        </p:txBody>
      </p:sp>
      <p:sp>
        <p:nvSpPr>
          <p:cNvPr id="187" name="CustomShape 4"/>
          <p:cNvSpPr/>
          <p:nvPr/>
        </p:nvSpPr>
        <p:spPr>
          <a:xfrm>
            <a:off x="5333699" y="6165220"/>
            <a:ext cx="884451" cy="337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bg-BG" sz="1600" spc="-1" dirty="0">
                <a:solidFill>
                  <a:srgbClr val="000000"/>
                </a:solidFill>
                <a:latin typeface="Arial Narrow"/>
                <a:ea typeface="思源黑体 CN Medium"/>
              </a:rPr>
              <a:t>Кутикула</a:t>
            </a:r>
            <a:endParaRPr lang="cs-CZ" sz="1600" b="0" strike="noStrike" spc="-1" dirty="0">
              <a:latin typeface="Arial"/>
            </a:endParaRPr>
          </a:p>
        </p:txBody>
      </p:sp>
      <p:sp>
        <p:nvSpPr>
          <p:cNvPr id="188" name="CustomShape 5"/>
          <p:cNvSpPr/>
          <p:nvPr/>
        </p:nvSpPr>
        <p:spPr>
          <a:xfrm>
            <a:off x="1475280" y="5998680"/>
            <a:ext cx="129240" cy="129240"/>
          </a:xfrm>
          <a:prstGeom prst="triangle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9" name="CustomShape 6"/>
          <p:cNvSpPr/>
          <p:nvPr/>
        </p:nvSpPr>
        <p:spPr>
          <a:xfrm>
            <a:off x="2806560" y="5998680"/>
            <a:ext cx="129240" cy="129240"/>
          </a:xfrm>
          <a:prstGeom prst="triangle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0" name="CustomShape 7"/>
          <p:cNvSpPr/>
          <p:nvPr/>
        </p:nvSpPr>
        <p:spPr>
          <a:xfrm>
            <a:off x="4565520" y="5998680"/>
            <a:ext cx="129240" cy="129240"/>
          </a:xfrm>
          <a:prstGeom prst="triangle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1" name="CustomShape 8"/>
          <p:cNvSpPr/>
          <p:nvPr/>
        </p:nvSpPr>
        <p:spPr>
          <a:xfrm>
            <a:off x="5607360" y="5984570"/>
            <a:ext cx="129240" cy="129240"/>
          </a:xfrm>
          <a:prstGeom prst="triangle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92" name="图片 14"/>
          <p:cNvPicPr/>
          <p:nvPr/>
        </p:nvPicPr>
        <p:blipFill>
          <a:blip r:embed="rId4"/>
          <a:srcRect l="39395" t="7905" r="37658" b="51734"/>
          <a:stretch/>
        </p:blipFill>
        <p:spPr>
          <a:xfrm>
            <a:off x="6938640" y="2150640"/>
            <a:ext cx="4735080" cy="4706280"/>
          </a:xfrm>
          <a:prstGeom prst="rect">
            <a:avLst/>
          </a:prstGeom>
          <a:ln>
            <a:noFill/>
          </a:ln>
        </p:spPr>
      </p:pic>
      <p:sp>
        <p:nvSpPr>
          <p:cNvPr id="193" name="CustomShape 9"/>
          <p:cNvSpPr/>
          <p:nvPr/>
        </p:nvSpPr>
        <p:spPr>
          <a:xfrm flipH="1">
            <a:off x="7623000" y="3611880"/>
            <a:ext cx="1515960" cy="429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E13948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94" name="图片 2"/>
          <p:cNvPicPr/>
          <p:nvPr/>
        </p:nvPicPr>
        <p:blipFill>
          <a:blip r:embed="rId5"/>
          <a:srcRect l="23852" t="38258" r="46515" b="45265"/>
          <a:stretch/>
        </p:blipFill>
        <p:spPr>
          <a:xfrm>
            <a:off x="5918040" y="3376800"/>
            <a:ext cx="1826640" cy="1805760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195" name="CustomShape 10"/>
          <p:cNvSpPr/>
          <p:nvPr/>
        </p:nvSpPr>
        <p:spPr>
          <a:xfrm>
            <a:off x="1425452" y="327362"/>
            <a:ext cx="9339779" cy="6448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3600" spc="-1" dirty="0" smtClean="0">
                <a:solidFill>
                  <a:srgbClr val="FFFFFF"/>
                </a:solidFill>
                <a:latin typeface="Arial Narrow"/>
                <a:ea typeface="思源黑体 CN Heavy"/>
              </a:rPr>
              <a:t>ВИСОКОКАЧЕСТВЕНА РАЗПРЪСКВАТЕЛНА ЧАСТ</a:t>
            </a:r>
            <a:endParaRPr lang="cs-CZ" sz="3600" b="0" strike="noStrike" spc="-1" dirty="0">
              <a:latin typeface="Arial"/>
            </a:endParaRPr>
          </a:p>
        </p:txBody>
      </p:sp>
      <p:sp>
        <p:nvSpPr>
          <p:cNvPr id="196" name="CustomShape 11"/>
          <p:cNvSpPr/>
          <p:nvPr/>
        </p:nvSpPr>
        <p:spPr>
          <a:xfrm>
            <a:off x="4439880" y="1262880"/>
            <a:ext cx="3862317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Arial Narrow"/>
                <a:ea typeface="思源黑体 CN Medium"/>
              </a:rPr>
              <a:t>Мощен воден спрей за бърза хидратация</a:t>
            </a:r>
            <a:endParaRPr lang="cs-CZ" sz="1800" b="0" strike="noStrike" spc="-1" dirty="0">
              <a:latin typeface="Arial"/>
            </a:endParaRPr>
          </a:p>
        </p:txBody>
      </p:sp>
      <p:sp>
        <p:nvSpPr>
          <p:cNvPr id="197" name="CustomShape 12"/>
          <p:cNvSpPr/>
          <p:nvPr/>
        </p:nvSpPr>
        <p:spPr>
          <a:xfrm>
            <a:off x="2354789" y="1710678"/>
            <a:ext cx="8032497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Arial Narrow"/>
                <a:ea typeface="思源黑体 CN Medium"/>
              </a:rPr>
              <a:t>Осигурява хидратация на дълбоките слоеве на кожата, предотвратявайки окисляването</a:t>
            </a:r>
            <a:endParaRPr lang="cs-CZ" sz="18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Obrázek 2"/>
          <p:cNvPicPr/>
          <p:nvPr/>
        </p:nvPicPr>
        <p:blipFill>
          <a:blip r:embed="rId2"/>
          <a:stretch/>
        </p:blipFill>
        <p:spPr>
          <a:xfrm>
            <a:off x="5589720" y="0"/>
            <a:ext cx="6570360" cy="6856200"/>
          </a:xfrm>
          <a:prstGeom prst="rect">
            <a:avLst/>
          </a:prstGeom>
          <a:ln>
            <a:noFill/>
          </a:ln>
        </p:spPr>
      </p:pic>
      <p:sp>
        <p:nvSpPr>
          <p:cNvPr id="199" name="CustomShape 1"/>
          <p:cNvSpPr/>
          <p:nvPr/>
        </p:nvSpPr>
        <p:spPr>
          <a:xfrm>
            <a:off x="653400" y="1054800"/>
            <a:ext cx="4685400" cy="175287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bg-BG" sz="3600" spc="-1" dirty="0" smtClean="0">
                <a:solidFill>
                  <a:srgbClr val="F26D79"/>
                </a:solidFill>
                <a:latin typeface="Arial Narrow"/>
                <a:ea typeface="DejaVu Sans"/>
              </a:rPr>
              <a:t>НАПРАВЕТЕ ИДЕАЛЕН </a:t>
            </a:r>
          </a:p>
          <a:p>
            <a:pPr>
              <a:lnSpc>
                <a:spcPct val="100000"/>
              </a:lnSpc>
            </a:pPr>
            <a:r>
              <a:rPr lang="bg-BG" sz="3600" b="0" strike="noStrike" spc="-1" dirty="0" smtClean="0">
                <a:solidFill>
                  <a:srgbClr val="F26D79"/>
                </a:solidFill>
                <a:latin typeface="Arial Narrow"/>
                <a:ea typeface="DejaVu Sans"/>
              </a:rPr>
              <a:t>ЗАВЪРШЕК НА ВАШИЯТ ПЕРФЕКТЕН ГРИМ</a:t>
            </a:r>
            <a:endParaRPr lang="en-GB" sz="3600" b="0" strike="noStrike" spc="-1" dirty="0" smtClean="0">
              <a:solidFill>
                <a:srgbClr val="F26D79"/>
              </a:solidFill>
              <a:latin typeface="Arial Narrow"/>
              <a:ea typeface="DejaVu Sans"/>
            </a:endParaRPr>
          </a:p>
        </p:txBody>
      </p:sp>
      <p:sp>
        <p:nvSpPr>
          <p:cNvPr id="200" name="CustomShape 2"/>
          <p:cNvSpPr/>
          <p:nvPr/>
        </p:nvSpPr>
        <p:spPr>
          <a:xfrm>
            <a:off x="792292" y="3428100"/>
            <a:ext cx="4051312" cy="19375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 smtClean="0">
                <a:solidFill>
                  <a:srgbClr val="000000"/>
                </a:solidFill>
                <a:latin typeface="Arial Narrow"/>
              </a:rPr>
              <a:t>С </a:t>
            </a:r>
            <a:r>
              <a:rPr lang="ru-RU" sz="2000" spc="-1" dirty="0">
                <a:solidFill>
                  <a:srgbClr val="000000"/>
                </a:solidFill>
                <a:latin typeface="Arial Narrow"/>
              </a:rPr>
              <a:t>този хиратиращ спрей с водородна вода, вие ще имате дълготрайно покритие на вашия </a:t>
            </a:r>
            <a:r>
              <a:rPr lang="ru-RU" sz="2000" spc="-1" dirty="0" smtClean="0">
                <a:solidFill>
                  <a:srgbClr val="000000"/>
                </a:solidFill>
                <a:latin typeface="Arial Narrow"/>
              </a:rPr>
              <a:t>грим и също така </a:t>
            </a:r>
          </a:p>
          <a:p>
            <a:pPr>
              <a:lnSpc>
                <a:spcPct val="100000"/>
              </a:lnSpc>
            </a:pPr>
            <a:r>
              <a:rPr lang="ru-RU" sz="2000" spc="-1" dirty="0" smtClean="0">
                <a:solidFill>
                  <a:srgbClr val="000000"/>
                </a:solidFill>
                <a:latin typeface="Arial Narrow"/>
              </a:rPr>
              <a:t>кожата ви ще бъде успокоена и хидратирана и след премахването му.</a:t>
            </a:r>
            <a:endParaRPr lang="ru-RU" sz="2000" spc="-1" dirty="0">
              <a:solidFill>
                <a:srgbClr val="000000"/>
              </a:solidFill>
              <a:latin typeface="Arial Narrow"/>
            </a:endParaRPr>
          </a:p>
          <a:p>
            <a:pPr>
              <a:lnSpc>
                <a:spcPct val="100000"/>
              </a:lnSpc>
            </a:pPr>
            <a:r>
              <a:rPr lang="ru-RU" sz="2000" spc="-1" dirty="0" smtClean="0">
                <a:solidFill>
                  <a:srgbClr val="000000"/>
                </a:solidFill>
                <a:latin typeface="Arial Narrow"/>
              </a:rPr>
              <a:t> </a:t>
            </a:r>
            <a:endParaRPr lang="ru-RU" sz="2000" spc="-1" dirty="0">
              <a:solidFill>
                <a:srgbClr val="000000"/>
              </a:solidFill>
              <a:latin typeface="Arial Narrow"/>
            </a:endParaRPr>
          </a:p>
        </p:txBody>
      </p:sp>
      <p:sp>
        <p:nvSpPr>
          <p:cNvPr id="201" name="Line 3"/>
          <p:cNvSpPr/>
          <p:nvPr/>
        </p:nvSpPr>
        <p:spPr>
          <a:xfrm>
            <a:off x="864720" y="3173760"/>
            <a:ext cx="3772080" cy="360"/>
          </a:xfrm>
          <a:prstGeom prst="line">
            <a:avLst/>
          </a:prstGeom>
          <a:ln>
            <a:solidFill>
              <a:srgbClr val="E13948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02" name="Picture 5"/>
          <p:cNvPicPr/>
          <p:nvPr/>
        </p:nvPicPr>
        <p:blipFill>
          <a:blip r:embed="rId3"/>
          <a:stretch/>
        </p:blipFill>
        <p:spPr>
          <a:xfrm>
            <a:off x="10721520" y="169560"/>
            <a:ext cx="1085040" cy="722880"/>
          </a:xfrm>
          <a:prstGeom prst="rect">
            <a:avLst/>
          </a:prstGeom>
          <a:ln>
            <a:noFill/>
          </a:ln>
        </p:spPr>
      </p:pic>
      <p:pic>
        <p:nvPicPr>
          <p:cNvPr id="203" name="图片 9"/>
          <p:cNvPicPr/>
          <p:nvPr/>
        </p:nvPicPr>
        <p:blipFill>
          <a:blip r:embed="rId4"/>
          <a:srcRect l="40044" r="39218" b="15583"/>
          <a:stretch/>
        </p:blipFill>
        <p:spPr>
          <a:xfrm>
            <a:off x="4471560" y="1511640"/>
            <a:ext cx="2687400" cy="5344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CustomShape 1"/>
          <p:cNvSpPr/>
          <p:nvPr/>
        </p:nvSpPr>
        <p:spPr>
          <a:xfrm>
            <a:off x="1146160" y="611541"/>
            <a:ext cx="5329642" cy="11988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bg-BG" sz="3600" spc="-1" dirty="0" smtClean="0">
                <a:solidFill>
                  <a:srgbClr val="FF6D6D"/>
                </a:solidFill>
                <a:latin typeface="Arial Narrow"/>
              </a:rPr>
              <a:t>ЗА ОХЛАЖДАНЕ СЛЕД </a:t>
            </a:r>
          </a:p>
          <a:p>
            <a:pPr>
              <a:lnSpc>
                <a:spcPct val="100000"/>
              </a:lnSpc>
            </a:pPr>
            <a:r>
              <a:rPr lang="bg-BG" sz="3600" spc="-1" dirty="0" smtClean="0">
                <a:solidFill>
                  <a:srgbClr val="FF6D6D"/>
                </a:solidFill>
                <a:latin typeface="Arial Narrow"/>
              </a:rPr>
              <a:t>ФИЗИЧЕСКИ УПРАЖНЕНИЯ</a:t>
            </a:r>
            <a:endParaRPr lang="cs-CZ" sz="3600" b="0" strike="noStrike" spc="-1" dirty="0">
              <a:latin typeface="Arial"/>
            </a:endParaRPr>
          </a:p>
        </p:txBody>
      </p:sp>
      <p:sp>
        <p:nvSpPr>
          <p:cNvPr id="205" name="CustomShape 2"/>
          <p:cNvSpPr/>
          <p:nvPr/>
        </p:nvSpPr>
        <p:spPr>
          <a:xfrm>
            <a:off x="707220" y="2073624"/>
            <a:ext cx="5908680" cy="16297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000000"/>
                </a:solidFill>
                <a:latin typeface="Nobel-Book"/>
              </a:rPr>
              <a:t>След интензивна </a:t>
            </a:r>
            <a:r>
              <a:rPr lang="ru-RU" sz="2000" spc="-1" dirty="0" smtClean="0">
                <a:solidFill>
                  <a:srgbClr val="000000"/>
                </a:solidFill>
                <a:latin typeface="Nobel-Book"/>
              </a:rPr>
              <a:t>тренировка – вие се чувствате</a:t>
            </a:r>
          </a:p>
          <a:p>
            <a:pPr algn="ctr">
              <a:lnSpc>
                <a:spcPct val="100000"/>
              </a:lnSpc>
            </a:pPr>
            <a:r>
              <a:rPr lang="ru-RU" sz="2000" spc="-1" dirty="0" smtClean="0">
                <a:solidFill>
                  <a:srgbClr val="000000"/>
                </a:solidFill>
                <a:latin typeface="Nobel-Book"/>
              </a:rPr>
              <a:t>разгорещени и дори потни. </a:t>
            </a:r>
            <a:endParaRPr lang="ru-RU" sz="2000" spc="-1" dirty="0">
              <a:solidFill>
                <a:srgbClr val="000000"/>
              </a:solidFill>
              <a:latin typeface="Nobel-Book"/>
            </a:endParaRPr>
          </a:p>
          <a:p>
            <a:pPr algn="ctr">
              <a:lnSpc>
                <a:spcPct val="100000"/>
              </a:lnSpc>
            </a:pPr>
            <a:r>
              <a:rPr lang="ru-RU" sz="2000" spc="-1" dirty="0" smtClean="0">
                <a:solidFill>
                  <a:srgbClr val="000000"/>
                </a:solidFill>
                <a:latin typeface="Nobel-Book"/>
              </a:rPr>
              <a:t>Овлажнете </a:t>
            </a:r>
            <a:r>
              <a:rPr lang="ru-RU" sz="2000" spc="-1" dirty="0">
                <a:solidFill>
                  <a:srgbClr val="000000"/>
                </a:solidFill>
                <a:latin typeface="Nobel-Book"/>
              </a:rPr>
              <a:t>кожата </a:t>
            </a:r>
            <a:r>
              <a:rPr lang="ru-RU" sz="2000" spc="-1" dirty="0" smtClean="0">
                <a:solidFill>
                  <a:srgbClr val="000000"/>
                </a:solidFill>
                <a:latin typeface="Nobel-Book"/>
              </a:rPr>
              <a:t>си, след интензивна </a:t>
            </a:r>
          </a:p>
          <a:p>
            <a:pPr algn="ctr">
              <a:lnSpc>
                <a:spcPct val="100000"/>
              </a:lnSpc>
            </a:pPr>
            <a:r>
              <a:rPr lang="ru-RU" sz="2000" spc="-1" dirty="0" smtClean="0">
                <a:solidFill>
                  <a:srgbClr val="000000"/>
                </a:solidFill>
                <a:latin typeface="Nobel-Book"/>
              </a:rPr>
              <a:t>тренировка</a:t>
            </a:r>
            <a:r>
              <a:rPr lang="ru-RU" sz="2000" spc="-1" dirty="0">
                <a:solidFill>
                  <a:srgbClr val="000000"/>
                </a:solidFill>
                <a:latin typeface="Nobel-Book"/>
              </a:rPr>
              <a:t>, </a:t>
            </a:r>
            <a:r>
              <a:rPr lang="ru-RU" sz="2000" spc="-1" dirty="0" smtClean="0">
                <a:solidFill>
                  <a:srgbClr val="000000"/>
                </a:solidFill>
                <a:latin typeface="Nobel-Book"/>
              </a:rPr>
              <a:t>това ще ви накара да се почувствате освежени </a:t>
            </a:r>
            <a:r>
              <a:rPr lang="ru-RU" sz="2000" spc="-1" dirty="0">
                <a:solidFill>
                  <a:srgbClr val="000000"/>
                </a:solidFill>
                <a:latin typeface="Nobel-Book"/>
              </a:rPr>
              <a:t>и съживени.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206" name="Line 3"/>
          <p:cNvSpPr/>
          <p:nvPr/>
        </p:nvSpPr>
        <p:spPr>
          <a:xfrm flipV="1">
            <a:off x="1348200" y="1934280"/>
            <a:ext cx="4626720" cy="15480"/>
          </a:xfrm>
          <a:prstGeom prst="line">
            <a:avLst/>
          </a:prstGeom>
          <a:ln>
            <a:solidFill>
              <a:srgbClr val="E13948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07" name="图片 8"/>
          <p:cNvPicPr/>
          <p:nvPr/>
        </p:nvPicPr>
        <p:blipFill>
          <a:blip r:embed="rId3"/>
          <a:srcRect b="19796"/>
          <a:stretch/>
        </p:blipFill>
        <p:spPr>
          <a:xfrm>
            <a:off x="4785840" y="2308320"/>
            <a:ext cx="10055520" cy="4534920"/>
          </a:xfrm>
          <a:prstGeom prst="rect">
            <a:avLst/>
          </a:prstGeom>
          <a:ln>
            <a:noFill/>
          </a:ln>
        </p:spPr>
      </p:pic>
      <p:pic>
        <p:nvPicPr>
          <p:cNvPr id="208" name="图片 9"/>
          <p:cNvPicPr/>
          <p:nvPr/>
        </p:nvPicPr>
        <p:blipFill>
          <a:blip r:embed="rId4"/>
          <a:srcRect b="15582"/>
          <a:stretch/>
        </p:blipFill>
        <p:spPr>
          <a:xfrm rot="21120000">
            <a:off x="6372000" y="2243880"/>
            <a:ext cx="9820080" cy="4662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Obrázek 2"/>
          <p:cNvPicPr/>
          <p:nvPr/>
        </p:nvPicPr>
        <p:blipFill>
          <a:blip r:embed="rId2"/>
          <a:stretch/>
        </p:blipFill>
        <p:spPr>
          <a:xfrm>
            <a:off x="0" y="1800"/>
            <a:ext cx="12190320" cy="6856200"/>
          </a:xfrm>
          <a:prstGeom prst="rect">
            <a:avLst/>
          </a:prstGeom>
          <a:ln>
            <a:noFill/>
          </a:ln>
        </p:spPr>
      </p:pic>
      <p:sp>
        <p:nvSpPr>
          <p:cNvPr id="210" name="Line 1"/>
          <p:cNvSpPr/>
          <p:nvPr/>
        </p:nvSpPr>
        <p:spPr>
          <a:xfrm flipV="1">
            <a:off x="1172880" y="2579760"/>
            <a:ext cx="4660920" cy="27360"/>
          </a:xfrm>
          <a:prstGeom prst="line">
            <a:avLst/>
          </a:prstGeom>
          <a:ln>
            <a:solidFill>
              <a:srgbClr val="E13948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1" name="CustomShape 2"/>
          <p:cNvSpPr/>
          <p:nvPr/>
        </p:nvSpPr>
        <p:spPr>
          <a:xfrm>
            <a:off x="772969" y="1234077"/>
            <a:ext cx="6723299" cy="175287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bg-BG" sz="3600" spc="-1" dirty="0" smtClean="0">
                <a:solidFill>
                  <a:srgbClr val="F26D79"/>
                </a:solidFill>
                <a:latin typeface="Arial Narrow"/>
              </a:rPr>
              <a:t>УСЕТЕТЕ ЕФЕКТА НА </a:t>
            </a:r>
          </a:p>
          <a:p>
            <a:pPr>
              <a:lnSpc>
                <a:spcPct val="100000"/>
              </a:lnSpc>
            </a:pPr>
            <a:r>
              <a:rPr lang="bg-BG" sz="3600" spc="-1" dirty="0" smtClean="0">
                <a:solidFill>
                  <a:srgbClr val="F26D79"/>
                </a:solidFill>
                <a:latin typeface="Arial Narrow"/>
              </a:rPr>
              <a:t>ХИДРАТАЦИЯТА В ДЪЛБОЧИНА</a:t>
            </a:r>
            <a:endParaRPr lang="bg-BG" sz="3600" spc="-1" dirty="0">
              <a:solidFill>
                <a:srgbClr val="F26D79"/>
              </a:solidFill>
              <a:latin typeface="Arial Narrow"/>
            </a:endParaRPr>
          </a:p>
          <a:p>
            <a:pPr>
              <a:lnSpc>
                <a:spcPct val="100000"/>
              </a:lnSpc>
            </a:pPr>
            <a:endParaRPr lang="cs-CZ" sz="3600" b="0" strike="noStrike" spc="-1" dirty="0">
              <a:latin typeface="Arial"/>
            </a:endParaRPr>
          </a:p>
        </p:txBody>
      </p:sp>
      <p:sp>
        <p:nvSpPr>
          <p:cNvPr id="212" name="CustomShape 3"/>
          <p:cNvSpPr/>
          <p:nvPr/>
        </p:nvSpPr>
        <p:spPr>
          <a:xfrm>
            <a:off x="1090980" y="2760612"/>
            <a:ext cx="4824720" cy="100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spc="-1" dirty="0">
                <a:solidFill>
                  <a:srgbClr val="000000"/>
                </a:solidFill>
                <a:latin typeface="Arial Narrow"/>
              </a:rPr>
              <a:t>Водородът бързо прониква във всички слоеве на кожата и чрез изключване на възпалението кожата може да се хидратира по-бързо.</a:t>
            </a:r>
            <a:endParaRPr lang="cs-CZ" sz="2000" b="0" strike="noStrike" spc="-1" dirty="0">
              <a:latin typeface="Arial"/>
            </a:endParaRPr>
          </a:p>
        </p:txBody>
      </p:sp>
      <p:pic>
        <p:nvPicPr>
          <p:cNvPr id="213" name="Picture 5"/>
          <p:cNvPicPr/>
          <p:nvPr/>
        </p:nvPicPr>
        <p:blipFill>
          <a:blip r:embed="rId3"/>
          <a:stretch/>
        </p:blipFill>
        <p:spPr>
          <a:xfrm>
            <a:off x="10701720" y="6113160"/>
            <a:ext cx="1085040" cy="722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 1">
            <a:extLst>
              <a:ext uri="{FF2B5EF4-FFF2-40B4-BE49-F238E27FC236}">
                <a16:creationId xmlns:a16="http://schemas.microsoft.com/office/drawing/2014/main" xmlns="" id="{D8D46091-48E5-406C-AE61-2E36D2704894}"/>
              </a:ext>
            </a:extLst>
          </p:cNvPr>
          <p:cNvSpPr/>
          <p:nvPr/>
        </p:nvSpPr>
        <p:spPr>
          <a:xfrm flipV="1">
            <a:off x="6548511" y="2788685"/>
            <a:ext cx="3121602" cy="10785"/>
          </a:xfrm>
          <a:prstGeom prst="line">
            <a:avLst/>
          </a:prstGeom>
          <a:ln>
            <a:solidFill>
              <a:srgbClr val="E13948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" name="CustomShape 2">
            <a:extLst>
              <a:ext uri="{FF2B5EF4-FFF2-40B4-BE49-F238E27FC236}">
                <a16:creationId xmlns:a16="http://schemas.microsoft.com/office/drawing/2014/main" xmlns="" id="{DC308FAA-4525-4289-A7BC-4B2873A2E89F}"/>
              </a:ext>
            </a:extLst>
          </p:cNvPr>
          <p:cNvSpPr/>
          <p:nvPr/>
        </p:nvSpPr>
        <p:spPr>
          <a:xfrm>
            <a:off x="5127531" y="861932"/>
            <a:ext cx="4542582" cy="19375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bg-BG" sz="3000" b="1" strike="noStrike" spc="-1" dirty="0" smtClean="0">
                <a:solidFill>
                  <a:srgbClr val="F26D79"/>
                </a:solidFill>
                <a:latin typeface="Arial Narrow"/>
                <a:ea typeface="DejaVu Sans"/>
              </a:rPr>
              <a:t>УВЕЛИЧЕТЕ</a:t>
            </a:r>
          </a:p>
          <a:p>
            <a:pPr algn="r">
              <a:lnSpc>
                <a:spcPct val="100000"/>
              </a:lnSpc>
            </a:pPr>
            <a:r>
              <a:rPr lang="bg-BG" sz="3000" b="1" spc="-1" dirty="0" smtClean="0">
                <a:solidFill>
                  <a:srgbClr val="F26D79"/>
                </a:solidFill>
                <a:latin typeface="Arial Narrow"/>
                <a:ea typeface="DejaVu Sans"/>
              </a:rPr>
              <a:t>ЦИРКУЛАЦИЯТА НА ПОДКОЖНИЯ КРЪВЕН ПОТОК</a:t>
            </a:r>
            <a:endParaRPr lang="bg-BG" sz="3000" b="1" strike="noStrike" spc="-1" dirty="0" smtClean="0">
              <a:solidFill>
                <a:srgbClr val="F26D79"/>
              </a:solidFill>
              <a:latin typeface="Arial Narrow"/>
              <a:ea typeface="DejaVu Sans"/>
            </a:endParaRPr>
          </a:p>
        </p:txBody>
      </p:sp>
      <p:sp>
        <p:nvSpPr>
          <p:cNvPr id="13" name="CustomShape 3">
            <a:extLst>
              <a:ext uri="{FF2B5EF4-FFF2-40B4-BE49-F238E27FC236}">
                <a16:creationId xmlns:a16="http://schemas.microsoft.com/office/drawing/2014/main" xmlns="" id="{64D3A957-1641-437E-836F-5666BFFD3E72}"/>
              </a:ext>
            </a:extLst>
          </p:cNvPr>
          <p:cNvSpPr/>
          <p:nvPr/>
        </p:nvSpPr>
        <p:spPr>
          <a:xfrm>
            <a:off x="6141268" y="2899059"/>
            <a:ext cx="3673896" cy="37841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2000" spc="-1" dirty="0">
                <a:solidFill>
                  <a:srgbClr val="000000"/>
                </a:solidFill>
                <a:latin typeface="Arial Narrow"/>
              </a:rPr>
              <a:t>Оксидативният стрес може да бъде основен механизъм, допринасящ за побеляването на косата и загубата на коса.Предполага се, че приложението на вода, богата на водород, помага </a:t>
            </a:r>
            <a:r>
              <a:rPr lang="ru-RU" sz="2000" spc="-1" dirty="0" smtClean="0">
                <a:solidFill>
                  <a:srgbClr val="000000"/>
                </a:solidFill>
                <a:latin typeface="Arial Narrow"/>
              </a:rPr>
              <a:t>той </a:t>
            </a:r>
            <a:r>
              <a:rPr lang="ru-RU" sz="2000" spc="-1" dirty="0">
                <a:solidFill>
                  <a:srgbClr val="000000"/>
                </a:solidFill>
                <a:latin typeface="Arial Narrow"/>
              </a:rPr>
              <a:t>да проникне в кръвта през порите на косата, мастните жлези и порите на </a:t>
            </a:r>
            <a:r>
              <a:rPr lang="ru-RU" sz="2000" spc="-1" dirty="0" smtClean="0">
                <a:solidFill>
                  <a:srgbClr val="000000"/>
                </a:solidFill>
                <a:latin typeface="Arial Narrow"/>
              </a:rPr>
              <a:t>кожата, </a:t>
            </a:r>
            <a:r>
              <a:rPr lang="ru-RU" sz="2000" spc="-1" dirty="0">
                <a:solidFill>
                  <a:srgbClr val="000000"/>
                </a:solidFill>
                <a:latin typeface="Arial Narrow"/>
              </a:rPr>
              <a:t>което води до разширяване на подкожните капиляри под кожата, като по този начин увеличава подкожния кръвен поток.</a:t>
            </a:r>
            <a:endParaRPr lang="cs-CZ" sz="2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814452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内容占位符 3"/>
          <p:cNvPicPr/>
          <p:nvPr/>
        </p:nvPicPr>
        <p:blipFill>
          <a:blip r:embed="rId2"/>
          <a:srcRect r="13729" b="3581"/>
          <a:stretch/>
        </p:blipFill>
        <p:spPr>
          <a:xfrm>
            <a:off x="3507480" y="526680"/>
            <a:ext cx="7833240" cy="5803200"/>
          </a:xfrm>
          <a:prstGeom prst="rect">
            <a:avLst/>
          </a:prstGeom>
          <a:ln>
            <a:noFill/>
          </a:ln>
        </p:spPr>
      </p:pic>
      <p:sp>
        <p:nvSpPr>
          <p:cNvPr id="215" name="CustomShape 1"/>
          <p:cNvSpPr/>
          <p:nvPr/>
        </p:nvSpPr>
        <p:spPr>
          <a:xfrm>
            <a:off x="540851" y="2184088"/>
            <a:ext cx="4685400" cy="175287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bg-BG" sz="3600" b="0" strike="noStrike" spc="-1" dirty="0" smtClean="0">
                <a:solidFill>
                  <a:srgbClr val="F26D79"/>
                </a:solidFill>
                <a:latin typeface="Arial Narrow"/>
                <a:ea typeface="DejaVu Sans"/>
              </a:rPr>
              <a:t>ИЗЧИСТЕН ДИЗАЙН, </a:t>
            </a:r>
          </a:p>
          <a:p>
            <a:pPr>
              <a:lnSpc>
                <a:spcPct val="100000"/>
              </a:lnSpc>
            </a:pPr>
            <a:r>
              <a:rPr lang="bg-BG" sz="3600" spc="-1" dirty="0" smtClean="0">
                <a:solidFill>
                  <a:srgbClr val="F26D79"/>
                </a:solidFill>
                <a:latin typeface="Arial Narrow"/>
                <a:ea typeface="DejaVu Sans"/>
              </a:rPr>
              <a:t>В 3 ЦВЯТА</a:t>
            </a:r>
            <a:r>
              <a:rPr lang="bg-BG" sz="3600" b="0" strike="noStrike" spc="-1" dirty="0" smtClean="0">
                <a:solidFill>
                  <a:srgbClr val="F26D79"/>
                </a:solidFill>
                <a:latin typeface="Arial Narrow"/>
                <a:ea typeface="DejaVu Sans"/>
              </a:rPr>
              <a:t> </a:t>
            </a:r>
          </a:p>
          <a:p>
            <a:pPr>
              <a:lnSpc>
                <a:spcPct val="100000"/>
              </a:lnSpc>
            </a:pPr>
            <a:endParaRPr lang="cs-CZ" sz="3600" b="0" strike="noStrike" spc="-1" dirty="0">
              <a:latin typeface="Arial"/>
            </a:endParaRPr>
          </a:p>
        </p:txBody>
      </p:sp>
      <p:sp>
        <p:nvSpPr>
          <p:cNvPr id="216" name="CustomShape 2"/>
          <p:cNvSpPr/>
          <p:nvPr/>
        </p:nvSpPr>
        <p:spPr>
          <a:xfrm>
            <a:off x="540851" y="4034127"/>
            <a:ext cx="3281992" cy="13219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000000"/>
                </a:solidFill>
                <a:latin typeface="Arial Narrow"/>
              </a:rPr>
              <a:t>Вашият перфектен стил идва с любимия ви цвят, който да съответства на вашата индивидуалност.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217" name="Line 3"/>
          <p:cNvSpPr/>
          <p:nvPr/>
        </p:nvSpPr>
        <p:spPr>
          <a:xfrm>
            <a:off x="725400" y="3769920"/>
            <a:ext cx="2275920" cy="360"/>
          </a:xfrm>
          <a:prstGeom prst="line">
            <a:avLst/>
          </a:prstGeom>
          <a:ln>
            <a:solidFill>
              <a:srgbClr val="E13948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18" name="Picture 5"/>
          <p:cNvPicPr/>
          <p:nvPr/>
        </p:nvPicPr>
        <p:blipFill>
          <a:blip r:embed="rId3"/>
          <a:stretch/>
        </p:blipFill>
        <p:spPr>
          <a:xfrm>
            <a:off x="10701720" y="6063120"/>
            <a:ext cx="1160280" cy="77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CustomShape 1"/>
          <p:cNvSpPr/>
          <p:nvPr/>
        </p:nvSpPr>
        <p:spPr>
          <a:xfrm>
            <a:off x="3182752" y="326535"/>
            <a:ext cx="7111038" cy="6448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bg-BG" sz="3600" spc="-1" dirty="0">
                <a:solidFill>
                  <a:srgbClr val="FFFFFF"/>
                </a:solidFill>
                <a:latin typeface="Arial Narrow"/>
                <a:ea typeface="微软雅黑"/>
              </a:rPr>
              <a:t>СПЕЦИФИКАЦИЯ НА </a:t>
            </a:r>
            <a:r>
              <a:rPr lang="bg-BG" sz="3600" spc="-1" dirty="0" smtClean="0">
                <a:solidFill>
                  <a:srgbClr val="FFFFFF"/>
                </a:solidFill>
                <a:latin typeface="Arial Narrow"/>
                <a:ea typeface="微软雅黑"/>
              </a:rPr>
              <a:t>ПРОДУКТА:</a:t>
            </a:r>
            <a:endParaRPr lang="cs-CZ" sz="3600" b="0" strike="noStrike" spc="-1" dirty="0">
              <a:latin typeface="Arial"/>
            </a:endParaRPr>
          </a:p>
        </p:txBody>
      </p:sp>
      <p:pic>
        <p:nvPicPr>
          <p:cNvPr id="220" name="图片 2"/>
          <p:cNvPicPr/>
          <p:nvPr/>
        </p:nvPicPr>
        <p:blipFill>
          <a:blip r:embed="rId3"/>
          <a:srcRect l="35649" t="6747" r="25880" b="15834"/>
          <a:stretch/>
        </p:blipFill>
        <p:spPr>
          <a:xfrm>
            <a:off x="338400" y="769680"/>
            <a:ext cx="5028840" cy="5692680"/>
          </a:xfrm>
          <a:prstGeom prst="rect">
            <a:avLst/>
          </a:prstGeom>
          <a:ln>
            <a:noFill/>
          </a:ln>
        </p:spPr>
      </p:pic>
      <p:graphicFrame>
        <p:nvGraphicFramePr>
          <p:cNvPr id="221" name="Table 2"/>
          <p:cNvGraphicFramePr/>
          <p:nvPr>
            <p:extLst>
              <p:ext uri="{D42A27DB-BD31-4B8C-83A1-F6EECF244321}">
                <p14:modId xmlns:p14="http://schemas.microsoft.com/office/powerpoint/2010/main" val="45249303"/>
              </p:ext>
            </p:extLst>
          </p:nvPr>
        </p:nvGraphicFramePr>
        <p:xfrm>
          <a:off x="3182752" y="1302629"/>
          <a:ext cx="7964036" cy="5240146"/>
        </p:xfrm>
        <a:graphic>
          <a:graphicData uri="http://schemas.openxmlformats.org/drawingml/2006/table">
            <a:tbl>
              <a:tblPr/>
              <a:tblGrid>
                <a:gridCol w="19910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910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9100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9100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900674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bg-BG" sz="1400" b="1" strike="noStrike" spc="-1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思源黑体 CN Medium"/>
                          <a:cs typeface="Calibri" panose="020F0502020204030204" pitchFamily="34" charset="0"/>
                        </a:rPr>
                        <a:t>ИМЕ</a:t>
                      </a:r>
                      <a:endParaRPr lang="cs-CZ" sz="1400" b="0" strike="noStrike" spc="-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FFE2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bg-BG" sz="1400" b="1" strike="noStrike" spc="-1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思源黑体 CN Medium"/>
                          <a:cs typeface="Calibri" panose="020F0502020204030204" pitchFamily="34" charset="0"/>
                        </a:rPr>
                        <a:t>ХИДРАТИРАЩ</a:t>
                      </a:r>
                      <a:r>
                        <a:rPr lang="bg-BG" sz="1400" b="1" strike="noStrike" spc="-1" baseline="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思源黑体 CN Medium"/>
                          <a:cs typeface="Calibri" panose="020F0502020204030204" pitchFamily="34" charset="0"/>
                        </a:rPr>
                        <a:t> СПРЕЙ С ВОДОРОДНА ВОДА</a:t>
                      </a:r>
                      <a:endParaRPr lang="bg-BG" sz="1400" b="1" strike="noStrike" spc="-1" dirty="0" smtClean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思源黑体 CN Medium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cs-CZ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FFE2E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bg-BG" sz="1400" b="1" strike="noStrike" spc="-1" dirty="0" smtClean="0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МОДЕЛ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FFE2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400" b="1" strike="noStrike" spc="-1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BOH-B2</a:t>
                      </a:r>
                      <a:endParaRPr lang="cs-CZ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FFE2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2682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bg-BG" sz="1400" b="1" strike="noStrike" spc="-1" dirty="0" smtClean="0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Съдържание на водород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AC7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400" b="0" strike="noStrike" spc="-1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≥1000ppb</a:t>
                      </a:r>
                      <a:endParaRPr lang="cs-CZ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AC7C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bg-BG" sz="1400" b="1" strike="noStrike" spc="-1" dirty="0" smtClean="0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Тип СПРЕЙ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AC7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bg-BG" sz="1400" b="0" strike="noStrike" spc="-1" baseline="0" dirty="0" smtClean="0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с натискане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AC7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2682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bg-BG" sz="1400" b="1" strike="noStrike" spc="-1" dirty="0" smtClean="0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Отрицателен потенциал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E2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400" b="0" strike="noStrike" spc="-1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-200 -0mV</a:t>
                      </a:r>
                      <a:endParaRPr lang="cs-CZ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E2E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bg-BG" sz="1400" b="1" strike="noStrike" spc="-1" dirty="0" smtClean="0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Сила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E2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400" b="0" strike="noStrike" spc="-1" dirty="0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1W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E2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56969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bg-BG" sz="1400" b="1" strike="noStrike" spc="-1" dirty="0" smtClean="0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Време за зареждане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AC7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400" b="0" strike="noStrike" spc="-1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1-2h</a:t>
                      </a:r>
                      <a:endParaRPr lang="cs-CZ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AC7C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Време за производство на водород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AC7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400" b="0" strike="noStrike" spc="-1" dirty="0" smtClean="0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2</a:t>
                      </a:r>
                      <a:r>
                        <a:rPr lang="bg-BG" sz="1400" b="0" strike="noStrike" spc="-1" dirty="0" smtClean="0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 мин.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AC7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94806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bg-BG" sz="1400" b="1" strike="noStrike" spc="-1" dirty="0" smtClean="0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Брой приложения /пълно зареждане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E2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400" b="0" strike="noStrike" spc="-1" dirty="0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20 </a:t>
                      </a:r>
                      <a:r>
                        <a:rPr lang="bg-BG" sz="1400" b="0" strike="noStrike" spc="-1" dirty="0" smtClean="0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пъти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E2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E2E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E2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56969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bg-BG" sz="1400" b="1" strike="noStrike" spc="-1" dirty="0" smtClean="0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Материал на електролитна плоча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AC7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bg-BG" sz="1400" b="0" strike="noStrike" spc="-1" dirty="0" smtClean="0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Титан-платина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AC7C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bg-BG" sz="1400" b="1" strike="noStrike" spc="-1" dirty="0" smtClean="0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Капацитет на батерията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AC7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400" b="0" strike="noStrike" spc="-1" dirty="0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400 mAh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AC7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56969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Материал на корпуса на устройството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E2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400" b="0" strike="noStrike" spc="-1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ABS</a:t>
                      </a:r>
                      <a:endParaRPr lang="cs-CZ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E2E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Капацитет на контейнера за вода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E2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400" b="0" strike="noStrike" spc="-1" dirty="0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15ml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E2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8395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bg-BG" sz="1400" b="1" strike="noStrike" spc="-1" dirty="0" smtClean="0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Размер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AC7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400" b="0" strike="noStrike" spc="-1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31x31x136mm</a:t>
                      </a:r>
                      <a:endParaRPr lang="cs-CZ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AC7C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bg-BG" sz="1400" b="1" strike="noStrike" spc="-1" dirty="0" smtClean="0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Тегло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AC7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400" b="0" strike="noStrike" spc="-1" dirty="0">
                          <a:solidFill>
                            <a:srgbClr val="000000"/>
                          </a:solidFill>
                          <a:latin typeface="思源黑体 CN Medium"/>
                          <a:ea typeface="思源黑体 CN Medium"/>
                        </a:rPr>
                        <a:t>68g</a:t>
                      </a:r>
                      <a:endParaRPr lang="cs-CZ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AC7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CustomShape 1"/>
          <p:cNvSpPr/>
          <p:nvPr/>
        </p:nvSpPr>
        <p:spPr>
          <a:xfrm>
            <a:off x="6212235" y="4169160"/>
            <a:ext cx="1703520" cy="2161800"/>
          </a:xfrm>
          <a:prstGeom prst="rect">
            <a:avLst/>
          </a:prstGeom>
          <a:solidFill>
            <a:srgbClr val="39C8E1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3" name="CustomShape 2"/>
          <p:cNvSpPr/>
          <p:nvPr/>
        </p:nvSpPr>
        <p:spPr>
          <a:xfrm>
            <a:off x="6215400" y="1865880"/>
            <a:ext cx="1703520" cy="2161800"/>
          </a:xfrm>
          <a:prstGeom prst="rect">
            <a:avLst/>
          </a:prstGeom>
          <a:solidFill>
            <a:srgbClr val="39C8E1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4" name="CustomShape 3"/>
          <p:cNvSpPr/>
          <p:nvPr/>
        </p:nvSpPr>
        <p:spPr>
          <a:xfrm>
            <a:off x="817920" y="4151160"/>
            <a:ext cx="1703520" cy="2161800"/>
          </a:xfrm>
          <a:prstGeom prst="rect">
            <a:avLst/>
          </a:prstGeom>
          <a:solidFill>
            <a:srgbClr val="39C8E1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5" name="CustomShape 4"/>
          <p:cNvSpPr/>
          <p:nvPr/>
        </p:nvSpPr>
        <p:spPr>
          <a:xfrm>
            <a:off x="819720" y="1846440"/>
            <a:ext cx="1703520" cy="2161800"/>
          </a:xfrm>
          <a:prstGeom prst="rect">
            <a:avLst/>
          </a:prstGeom>
          <a:solidFill>
            <a:srgbClr val="39C8E1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6" name="CustomShape 5"/>
          <p:cNvSpPr/>
          <p:nvPr/>
        </p:nvSpPr>
        <p:spPr>
          <a:xfrm>
            <a:off x="2517480" y="338585"/>
            <a:ext cx="7470100" cy="6448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bg-BG" sz="3600" spc="-1" dirty="0" smtClean="0">
                <a:solidFill>
                  <a:srgbClr val="FFFFFF"/>
                </a:solidFill>
                <a:latin typeface="Arial Narrow"/>
              </a:rPr>
              <a:t>ПРЕНОСИМА „ОВЛАЖНЯВАША МАСКА“</a:t>
            </a:r>
            <a:endParaRPr lang="cs-CZ" sz="3600" b="0" strike="noStrike" spc="-1" dirty="0">
              <a:latin typeface="Arial"/>
            </a:endParaRPr>
          </a:p>
        </p:txBody>
      </p:sp>
      <p:sp>
        <p:nvSpPr>
          <p:cNvPr id="227" name="CustomShape 6"/>
          <p:cNvSpPr/>
          <p:nvPr/>
        </p:nvSpPr>
        <p:spPr>
          <a:xfrm>
            <a:off x="4192667" y="1285560"/>
            <a:ext cx="3633280" cy="4909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2600" b="1" strike="noStrike" spc="-1" dirty="0" smtClean="0">
                <a:solidFill>
                  <a:srgbClr val="000000"/>
                </a:solidFill>
                <a:latin typeface="Arial Narrow"/>
                <a:ea typeface="思源黑体 CN Medium"/>
              </a:rPr>
              <a:t>Свеж вид през целия ден</a:t>
            </a:r>
            <a:endParaRPr lang="cs-CZ" sz="2600" b="0" strike="noStrike" spc="-1" dirty="0">
              <a:latin typeface="Arial"/>
            </a:endParaRPr>
          </a:p>
        </p:txBody>
      </p:sp>
      <p:sp>
        <p:nvSpPr>
          <p:cNvPr id="228" name="CustomShape 7"/>
          <p:cNvSpPr/>
          <p:nvPr/>
        </p:nvSpPr>
        <p:spPr>
          <a:xfrm>
            <a:off x="1053000" y="2219400"/>
            <a:ext cx="123264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600" b="1" strike="noStrike" spc="-1">
                <a:solidFill>
                  <a:srgbClr val="FFFFFF"/>
                </a:solidFill>
                <a:latin typeface="Calibri"/>
                <a:ea typeface="DejaVu Sans"/>
              </a:rPr>
              <a:t>07:00</a:t>
            </a:r>
            <a:endParaRPr lang="cs-CZ" sz="3600" b="0" strike="noStrike" spc="-1">
              <a:latin typeface="Arial"/>
            </a:endParaRPr>
          </a:p>
        </p:txBody>
      </p:sp>
      <p:sp>
        <p:nvSpPr>
          <p:cNvPr id="229" name="CustomShape 8"/>
          <p:cNvSpPr/>
          <p:nvPr/>
        </p:nvSpPr>
        <p:spPr>
          <a:xfrm>
            <a:off x="1053000" y="4437000"/>
            <a:ext cx="123264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600" b="1" strike="noStrike" spc="-1">
                <a:solidFill>
                  <a:srgbClr val="FFFFFF"/>
                </a:solidFill>
                <a:latin typeface="Calibri"/>
                <a:ea typeface="DejaVu Sans"/>
              </a:rPr>
              <a:t>14:00</a:t>
            </a:r>
            <a:endParaRPr lang="cs-CZ" sz="3600" b="0" strike="noStrike" spc="-1">
              <a:latin typeface="Arial"/>
            </a:endParaRPr>
          </a:p>
        </p:txBody>
      </p:sp>
      <p:sp>
        <p:nvSpPr>
          <p:cNvPr id="230" name="CustomShape 9"/>
          <p:cNvSpPr/>
          <p:nvPr/>
        </p:nvSpPr>
        <p:spPr>
          <a:xfrm>
            <a:off x="6451200" y="2219400"/>
            <a:ext cx="123264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600" b="1" strike="noStrike" spc="-1">
                <a:solidFill>
                  <a:srgbClr val="FFFFFF"/>
                </a:solidFill>
                <a:latin typeface="Calibri"/>
                <a:ea typeface="DejaVu Sans"/>
              </a:rPr>
              <a:t>10:00</a:t>
            </a:r>
            <a:endParaRPr lang="cs-CZ" sz="3600" b="0" strike="noStrike" spc="-1">
              <a:latin typeface="Arial"/>
            </a:endParaRPr>
          </a:p>
        </p:txBody>
      </p:sp>
      <p:sp>
        <p:nvSpPr>
          <p:cNvPr id="231" name="CustomShape 10"/>
          <p:cNvSpPr/>
          <p:nvPr/>
        </p:nvSpPr>
        <p:spPr>
          <a:xfrm>
            <a:off x="6386400" y="4489200"/>
            <a:ext cx="123264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3600" b="1" strike="noStrike" spc="-1">
                <a:solidFill>
                  <a:srgbClr val="FFFFFF"/>
                </a:solidFill>
                <a:latin typeface="Calibri"/>
                <a:ea typeface="DejaVu Sans"/>
              </a:rPr>
              <a:t>16:00</a:t>
            </a:r>
            <a:endParaRPr lang="cs-CZ" sz="3600" b="0" strike="noStrike" spc="-1">
              <a:latin typeface="Arial"/>
            </a:endParaRPr>
          </a:p>
        </p:txBody>
      </p:sp>
      <p:sp>
        <p:nvSpPr>
          <p:cNvPr id="232" name="CustomShape 11"/>
          <p:cNvSpPr/>
          <p:nvPr/>
        </p:nvSpPr>
        <p:spPr>
          <a:xfrm>
            <a:off x="1053000" y="2847065"/>
            <a:ext cx="1392474" cy="92187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bg-BG" spc="-1" dirty="0" smtClean="0">
                <a:solidFill>
                  <a:srgbClr val="FFFFFF"/>
                </a:solidFill>
                <a:latin typeface="思源黑体 CN Medium"/>
              </a:rPr>
              <a:t>След </a:t>
            </a:r>
          </a:p>
          <a:p>
            <a:pPr>
              <a:lnSpc>
                <a:spcPct val="100000"/>
              </a:lnSpc>
            </a:pPr>
            <a:r>
              <a:rPr lang="bg-BG" spc="-1" dirty="0" smtClean="0">
                <a:solidFill>
                  <a:srgbClr val="FFFFFF"/>
                </a:solidFill>
                <a:latin typeface="思源黑体 CN Medium"/>
              </a:rPr>
              <a:t>Сутрешния</a:t>
            </a:r>
          </a:p>
          <a:p>
            <a:pPr>
              <a:lnSpc>
                <a:spcPct val="100000"/>
              </a:lnSpc>
            </a:pPr>
            <a:r>
              <a:rPr lang="bg-BG" spc="-1" dirty="0" smtClean="0">
                <a:solidFill>
                  <a:srgbClr val="FFFFFF"/>
                </a:solidFill>
                <a:latin typeface="思源黑体 CN Medium"/>
              </a:rPr>
              <a:t> грим</a:t>
            </a:r>
            <a:endParaRPr lang="cs-CZ" sz="1800" b="0" strike="noStrike" spc="-1" dirty="0">
              <a:latin typeface="Arial"/>
            </a:endParaRPr>
          </a:p>
        </p:txBody>
      </p:sp>
      <p:sp>
        <p:nvSpPr>
          <p:cNvPr id="233" name="CustomShape 12"/>
          <p:cNvSpPr/>
          <p:nvPr/>
        </p:nvSpPr>
        <p:spPr>
          <a:xfrm>
            <a:off x="1053000" y="5011164"/>
            <a:ext cx="1248525" cy="92187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bg-BG" sz="1800" b="0" strike="noStrike" spc="-1" dirty="0" smtClean="0">
                <a:solidFill>
                  <a:srgbClr val="FFFFFF"/>
                </a:solidFill>
                <a:latin typeface="思源黑体 CN Medium"/>
                <a:ea typeface="思源黑体 CN Medium"/>
              </a:rPr>
              <a:t>За да се </a:t>
            </a:r>
          </a:p>
          <a:p>
            <a:pPr>
              <a:lnSpc>
                <a:spcPct val="100000"/>
              </a:lnSpc>
            </a:pPr>
            <a:r>
              <a:rPr lang="bg-BG" sz="1800" b="0" strike="noStrike" spc="-1" dirty="0" smtClean="0">
                <a:solidFill>
                  <a:srgbClr val="FFFFFF"/>
                </a:solidFill>
                <a:latin typeface="思源黑体 CN Medium"/>
                <a:ea typeface="思源黑体 CN Medium"/>
              </a:rPr>
              <a:t>освежите </a:t>
            </a:r>
          </a:p>
          <a:p>
            <a:pPr>
              <a:lnSpc>
                <a:spcPct val="100000"/>
              </a:lnSpc>
            </a:pPr>
            <a:r>
              <a:rPr lang="bg-BG" sz="1800" b="0" strike="noStrike" spc="-1" dirty="0" smtClean="0">
                <a:solidFill>
                  <a:srgbClr val="FFFFFF"/>
                </a:solidFill>
                <a:latin typeface="思源黑体 CN Medium"/>
                <a:ea typeface="思源黑体 CN Medium"/>
              </a:rPr>
              <a:t>следобяд</a:t>
            </a:r>
          </a:p>
        </p:txBody>
      </p:sp>
      <p:sp>
        <p:nvSpPr>
          <p:cNvPr id="234" name="CustomShape 13"/>
          <p:cNvSpPr/>
          <p:nvPr/>
        </p:nvSpPr>
        <p:spPr>
          <a:xfrm>
            <a:off x="6478200" y="2823120"/>
            <a:ext cx="1322640" cy="6448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bg-BG" spc="-1" dirty="0" smtClean="0">
                <a:solidFill>
                  <a:srgbClr val="FFFFFF"/>
                </a:solidFill>
                <a:latin typeface="思源黑体 CN Medium"/>
              </a:rPr>
              <a:t>Свеж вид за работа</a:t>
            </a:r>
            <a:endParaRPr lang="cs-CZ" sz="1800" b="0" strike="noStrike" spc="-1" dirty="0">
              <a:latin typeface="Arial"/>
            </a:endParaRPr>
          </a:p>
        </p:txBody>
      </p:sp>
      <p:sp>
        <p:nvSpPr>
          <p:cNvPr id="235" name="CustomShape 14"/>
          <p:cNvSpPr/>
          <p:nvPr/>
        </p:nvSpPr>
        <p:spPr>
          <a:xfrm>
            <a:off x="6420947" y="5071566"/>
            <a:ext cx="1297191" cy="92187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bg-BG" spc="-1" dirty="0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Изглеждай</a:t>
            </a:r>
          </a:p>
          <a:p>
            <a:pPr>
              <a:lnSpc>
                <a:spcPct val="100000"/>
              </a:lnSpc>
            </a:pPr>
            <a:r>
              <a:rPr lang="bg-BG" spc="-1" dirty="0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добре след</a:t>
            </a:r>
          </a:p>
          <a:p>
            <a:pPr>
              <a:lnSpc>
                <a:spcPct val="100000"/>
              </a:lnSpc>
            </a:pPr>
            <a:r>
              <a:rPr lang="bg-BG" spc="-1" dirty="0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</a:t>
            </a:r>
            <a:endParaRPr lang="cs-CZ" sz="18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6" name="Obrázek 6"/>
          <p:cNvPicPr/>
          <p:nvPr/>
        </p:nvPicPr>
        <p:blipFill>
          <a:blip r:embed="rId3"/>
          <a:stretch/>
        </p:blipFill>
        <p:spPr>
          <a:xfrm>
            <a:off x="2523240" y="4160160"/>
            <a:ext cx="3397680" cy="2152800"/>
          </a:xfrm>
          <a:prstGeom prst="rect">
            <a:avLst/>
          </a:prstGeom>
          <a:ln>
            <a:noFill/>
          </a:ln>
        </p:spPr>
      </p:pic>
      <p:pic>
        <p:nvPicPr>
          <p:cNvPr id="237" name="Obrázek 8"/>
          <p:cNvPicPr/>
          <p:nvPr/>
        </p:nvPicPr>
        <p:blipFill>
          <a:blip r:embed="rId4"/>
          <a:stretch/>
        </p:blipFill>
        <p:spPr>
          <a:xfrm>
            <a:off x="2517480" y="1850040"/>
            <a:ext cx="3413880" cy="2170800"/>
          </a:xfrm>
          <a:prstGeom prst="rect">
            <a:avLst/>
          </a:prstGeom>
          <a:ln>
            <a:noFill/>
          </a:ln>
        </p:spPr>
      </p:pic>
      <p:pic>
        <p:nvPicPr>
          <p:cNvPr id="238" name="Obrázek 2"/>
          <p:cNvPicPr/>
          <p:nvPr/>
        </p:nvPicPr>
        <p:blipFill>
          <a:blip r:embed="rId5"/>
          <a:stretch/>
        </p:blipFill>
        <p:spPr>
          <a:xfrm>
            <a:off x="7915755" y="4169160"/>
            <a:ext cx="3257280" cy="2152800"/>
          </a:xfrm>
          <a:prstGeom prst="rect">
            <a:avLst/>
          </a:prstGeom>
          <a:ln>
            <a:noFill/>
          </a:ln>
        </p:spPr>
      </p:pic>
      <p:pic>
        <p:nvPicPr>
          <p:cNvPr id="239" name="Obrázek 4"/>
          <p:cNvPicPr/>
          <p:nvPr/>
        </p:nvPicPr>
        <p:blipFill>
          <a:blip r:embed="rId6"/>
          <a:stretch/>
        </p:blipFill>
        <p:spPr>
          <a:xfrm>
            <a:off x="7921080" y="1874880"/>
            <a:ext cx="3256200" cy="2152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图片 1"/>
          <p:cNvPicPr/>
          <p:nvPr/>
        </p:nvPicPr>
        <p:blipFill>
          <a:blip r:embed="rId2"/>
          <a:stretch/>
        </p:blipFill>
        <p:spPr>
          <a:xfrm>
            <a:off x="9540" y="0"/>
            <a:ext cx="12172680" cy="6879960"/>
          </a:xfrm>
          <a:prstGeom prst="rect">
            <a:avLst/>
          </a:prstGeom>
          <a:ln>
            <a:noFill/>
          </a:ln>
        </p:spPr>
      </p:pic>
      <p:sp>
        <p:nvSpPr>
          <p:cNvPr id="241" name="CustomShape 1"/>
          <p:cNvSpPr/>
          <p:nvPr/>
        </p:nvSpPr>
        <p:spPr>
          <a:xfrm>
            <a:off x="6702463" y="1832685"/>
            <a:ext cx="5767920" cy="11988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bg-BG" sz="3600" spc="-1" dirty="0" smtClean="0">
                <a:solidFill>
                  <a:srgbClr val="FF6D6D"/>
                </a:solidFill>
                <a:latin typeface="Arial Narrow"/>
              </a:rPr>
              <a:t>ХИДРАТИРАЩ СПРЕЙ С ВОДОРОДНА ВОДА</a:t>
            </a:r>
            <a:endParaRPr lang="cs-CZ" sz="3600" b="0" strike="noStrike" spc="-1" dirty="0">
              <a:latin typeface="Arial"/>
            </a:endParaRPr>
          </a:p>
        </p:txBody>
      </p:sp>
      <p:sp>
        <p:nvSpPr>
          <p:cNvPr id="242" name="CustomShape 2"/>
          <p:cNvSpPr/>
          <p:nvPr/>
        </p:nvSpPr>
        <p:spPr>
          <a:xfrm>
            <a:off x="5582177" y="3125599"/>
            <a:ext cx="6431771" cy="113731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bg-BG" sz="2800" b="1" spc="-1" dirty="0" smtClean="0">
                <a:solidFill>
                  <a:srgbClr val="000000"/>
                </a:solidFill>
                <a:latin typeface="GothamRounded-Bold"/>
              </a:rPr>
              <a:t>Технологично, </a:t>
            </a:r>
            <a:r>
              <a:rPr lang="bg-BG" sz="2800" b="1" spc="-1" dirty="0">
                <a:solidFill>
                  <a:srgbClr val="000000"/>
                </a:solidFill>
                <a:latin typeface="GothamRounded-Bold"/>
              </a:rPr>
              <a:t>модерно </a:t>
            </a:r>
            <a:r>
              <a:rPr lang="bg-BG" sz="2800" b="1" spc="-1" dirty="0" smtClean="0">
                <a:solidFill>
                  <a:srgbClr val="000000"/>
                </a:solidFill>
                <a:latin typeface="GothamRounded-Bold"/>
              </a:rPr>
              <a:t>решение</a:t>
            </a:r>
          </a:p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000000"/>
                </a:solidFill>
                <a:latin typeface="GothamRounded-Light"/>
              </a:rPr>
              <a:t>за изглаждане, хидратиране и освежаване на кожата </a:t>
            </a:r>
            <a:r>
              <a:rPr lang="ru-RU" sz="2000" spc="-1" dirty="0" smtClean="0">
                <a:solidFill>
                  <a:srgbClr val="000000"/>
                </a:solidFill>
                <a:latin typeface="GothamRounded-Light"/>
              </a:rPr>
              <a:t>ви;</a:t>
            </a:r>
            <a:endParaRPr lang="cs-CZ" sz="2000" b="0" strike="noStrike" spc="-1" dirty="0">
              <a:latin typeface="Arial"/>
            </a:endParaRPr>
          </a:p>
        </p:txBody>
      </p:sp>
      <p:pic>
        <p:nvPicPr>
          <p:cNvPr id="243" name="Picture 2"/>
          <p:cNvPicPr/>
          <p:nvPr/>
        </p:nvPicPr>
        <p:blipFill>
          <a:blip r:embed="rId3"/>
          <a:stretch/>
        </p:blipFill>
        <p:spPr>
          <a:xfrm>
            <a:off x="10701720" y="6063120"/>
            <a:ext cx="1160280" cy="77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-796466" y="929274"/>
            <a:ext cx="6927480" cy="175287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bg-BG" sz="3600" spc="-1" dirty="0" smtClean="0">
                <a:solidFill>
                  <a:srgbClr val="F26D79"/>
                </a:solidFill>
                <a:latin typeface="Arial Narrow"/>
                <a:ea typeface="思源黑体 CN Heavy"/>
              </a:rPr>
              <a:t>ХИДРАТИРАЩ СПРЕЙ С ВОДОРОДНА ВОДА</a:t>
            </a:r>
            <a:endParaRPr lang="bg-BG" sz="3600" b="0" strike="noStrike" spc="-1" dirty="0" smtClean="0">
              <a:solidFill>
                <a:srgbClr val="F26D79"/>
              </a:solidFill>
              <a:latin typeface="Arial Narrow"/>
              <a:ea typeface="思源黑体 CN Heavy"/>
            </a:endParaRPr>
          </a:p>
          <a:p>
            <a:pPr algn="r">
              <a:lnSpc>
                <a:spcPct val="100000"/>
              </a:lnSpc>
            </a:pPr>
            <a:endParaRPr lang="cs-CZ" sz="3600" b="0" strike="noStrike" spc="-1" dirty="0">
              <a:latin typeface="Arial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-672973" y="2113486"/>
            <a:ext cx="6910810" cy="113731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bg-BG" sz="2400" b="1" spc="-1" dirty="0">
                <a:solidFill>
                  <a:srgbClr val="000000"/>
                </a:solidFill>
                <a:latin typeface="Arial Narrow"/>
                <a:ea typeface="思源黑体 CN Heavy"/>
              </a:rPr>
              <a:t>Хидратация | Подмладяване | </a:t>
            </a:r>
            <a:r>
              <a:rPr lang="bg-BG" sz="2400" b="1" spc="-1" dirty="0" smtClean="0">
                <a:solidFill>
                  <a:srgbClr val="000000"/>
                </a:solidFill>
                <a:latin typeface="Arial Narrow"/>
                <a:ea typeface="思源黑体 CN Heavy"/>
              </a:rPr>
              <a:t>Антиоксидация</a:t>
            </a:r>
          </a:p>
          <a:p>
            <a:pPr algn="r">
              <a:lnSpc>
                <a:spcPct val="100000"/>
              </a:lnSpc>
            </a:pPr>
            <a:r>
              <a:rPr lang="ru-RU" sz="2000" spc="-1" dirty="0" smtClean="0">
                <a:solidFill>
                  <a:srgbClr val="000000"/>
                </a:solidFill>
                <a:latin typeface="Arial Narrow"/>
                <a:ea typeface="思源黑体 CN Heavy"/>
              </a:rPr>
              <a:t>Защитете </a:t>
            </a:r>
            <a:r>
              <a:rPr lang="ru-RU" sz="2000" spc="-1" dirty="0">
                <a:solidFill>
                  <a:srgbClr val="000000"/>
                </a:solidFill>
                <a:latin typeface="Arial Narrow"/>
                <a:ea typeface="思源黑体 CN Heavy"/>
              </a:rPr>
              <a:t>кожата си с нова ежедневна грижа</a:t>
            </a:r>
          </a:p>
          <a:p>
            <a:pPr algn="r">
              <a:lnSpc>
                <a:spcPct val="100000"/>
              </a:lnSpc>
            </a:pPr>
            <a:endParaRPr lang="cs-CZ" sz="2400" b="0" strike="noStrike" spc="-1" dirty="0">
              <a:latin typeface="Arial"/>
            </a:endParaRPr>
          </a:p>
        </p:txBody>
      </p:sp>
      <p:pic>
        <p:nvPicPr>
          <p:cNvPr id="84" name="Obrázek 77"/>
          <p:cNvPicPr/>
          <p:nvPr/>
        </p:nvPicPr>
        <p:blipFill>
          <a:blip r:embed="rId3"/>
          <a:stretch/>
        </p:blipFill>
        <p:spPr>
          <a:xfrm>
            <a:off x="4378199" y="462405"/>
            <a:ext cx="1481040" cy="351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6940</TotalTime>
  <Words>1199</Words>
  <Application>Microsoft Office PowerPoint</Application>
  <PresentationFormat>Widescreen</PresentationFormat>
  <Paragraphs>217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9" baseType="lpstr">
      <vt:lpstr>微软雅黑</vt:lpstr>
      <vt:lpstr>Arial</vt:lpstr>
      <vt:lpstr>Arial Narrow</vt:lpstr>
      <vt:lpstr>Calibri</vt:lpstr>
      <vt:lpstr>DejaVu Sans</vt:lpstr>
      <vt:lpstr>GothamRounded-Bold</vt:lpstr>
      <vt:lpstr>GothamRounded-Light</vt:lpstr>
      <vt:lpstr>Karla</vt:lpstr>
      <vt:lpstr>Nobel-Book</vt:lpstr>
      <vt:lpstr>Symbol</vt:lpstr>
      <vt:lpstr>Times New Roman</vt:lpstr>
      <vt:lpstr>Wingdings</vt:lpstr>
      <vt:lpstr>思源黑体 CN Heavy</vt:lpstr>
      <vt:lpstr>思源黑体 CN Medium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Tereza Domkářová</dc:creator>
  <dc:description/>
  <cp:lastModifiedBy>anelia07</cp:lastModifiedBy>
  <cp:revision>321</cp:revision>
  <dcterms:created xsi:type="dcterms:W3CDTF">2018-09-30T08:45:00Z</dcterms:created>
  <dcterms:modified xsi:type="dcterms:W3CDTF">2021-05-12T09:15:42Z</dcterms:modified>
  <dc:language>cs-CZ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KSOProductBuildVer">
    <vt:lpwstr>2052-10.1.0.7520</vt:lpwstr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1</vt:i4>
  </property>
  <property fmtid="{D5CDD505-2E9C-101B-9397-08002B2CF9AE}" pid="9" name="PresentationFormat">
    <vt:lpwstr>Widescreen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22</vt:i4>
  </property>
</Properties>
</file>